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Noto Sans Bold" charset="1" panose="020B0802040504020204"/>
      <p:regular r:id="rId64"/>
    </p:embeddedFont>
    <p:embeddedFont>
      <p:font typeface="Noto Serif Display" charset="1" panose="02020502080505020204"/>
      <p:regular r:id="rId65"/>
    </p:embeddedFont>
    <p:embeddedFont>
      <p:font typeface="DejaVu Serif Bold" charset="1" panose="02060803050605020204"/>
      <p:regular r:id="rId66"/>
    </p:embeddedFont>
    <p:embeddedFont>
      <p:font typeface="Crimson Pro" charset="1" panose="00000000000000000000"/>
      <p:regular r:id="rId67"/>
    </p:embeddedFont>
    <p:embeddedFont>
      <p:font typeface="Crimson Pro Bold" charset="1" panose="00000000000000000000"/>
      <p:regular r:id="rId68"/>
    </p:embeddedFont>
    <p:embeddedFont>
      <p:font typeface="Baloo" charset="1" panose="03080902040302020200"/>
      <p:regular r:id="rId69"/>
    </p:embeddedFont>
    <p:embeddedFont>
      <p:font typeface="Cheddar" charset="1" panose="0000000000000000000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2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995189"/>
            <a:ext cx="18288000" cy="3734423"/>
          </a:xfrm>
          <a:prstGeom prst="rect">
            <a:avLst/>
          </a:prstGeom>
        </p:spPr>
        <p:txBody>
          <a:bodyPr anchor="t" rtlCol="false" tIns="0" lIns="0" bIns="0" rIns="0">
            <a:spAutoFit/>
          </a:bodyPr>
          <a:lstStyle/>
          <a:p>
            <a:pPr algn="ctr">
              <a:lnSpc>
                <a:spcPts val="9940"/>
              </a:lnSpc>
            </a:pPr>
            <a:r>
              <a:rPr lang="en-US" sz="7100" b="true">
                <a:solidFill>
                  <a:srgbClr val="000000"/>
                </a:solidFill>
                <a:latin typeface="Noto Sans Bold"/>
                <a:ea typeface="Noto Sans Bold"/>
                <a:cs typeface="Noto Sans Bold"/>
                <a:sym typeface="Noto Sans Bold"/>
              </a:rPr>
              <a:t>Sentiment analysis using AWS cloud platform and bigdata framework: Spark and Hadoop Mapreduce</a:t>
            </a:r>
          </a:p>
        </p:txBody>
      </p:sp>
      <p:sp>
        <p:nvSpPr>
          <p:cNvPr name="TextBox 3" id="3"/>
          <p:cNvSpPr txBox="true"/>
          <p:nvPr/>
        </p:nvSpPr>
        <p:spPr>
          <a:xfrm rot="0">
            <a:off x="12141405" y="7306135"/>
            <a:ext cx="3550741" cy="580390"/>
          </a:xfrm>
          <a:prstGeom prst="rect">
            <a:avLst/>
          </a:prstGeom>
        </p:spPr>
        <p:txBody>
          <a:bodyPr anchor="t" rtlCol="false" tIns="0" lIns="0" bIns="0" rIns="0">
            <a:spAutoFit/>
          </a:bodyPr>
          <a:lstStyle/>
          <a:p>
            <a:pPr algn="just">
              <a:lnSpc>
                <a:spcPts val="4759"/>
              </a:lnSpc>
            </a:pPr>
            <a:r>
              <a:rPr lang="en-US" sz="3399">
                <a:solidFill>
                  <a:srgbClr val="000000"/>
                </a:solidFill>
                <a:latin typeface="Noto Serif Display"/>
                <a:ea typeface="Noto Serif Display"/>
                <a:cs typeface="Noto Serif Display"/>
                <a:sym typeface="Noto Serif Display"/>
              </a:rPr>
              <a:t>Long Hoàng Vinh</a:t>
            </a:r>
          </a:p>
        </p:txBody>
      </p:sp>
      <p:sp>
        <p:nvSpPr>
          <p:cNvPr name="TextBox 4" id="4"/>
          <p:cNvSpPr txBox="true"/>
          <p:nvPr/>
        </p:nvSpPr>
        <p:spPr>
          <a:xfrm rot="0">
            <a:off x="12141405" y="7991300"/>
            <a:ext cx="3135064" cy="580390"/>
          </a:xfrm>
          <a:prstGeom prst="rect">
            <a:avLst/>
          </a:prstGeom>
        </p:spPr>
        <p:txBody>
          <a:bodyPr anchor="t" rtlCol="false" tIns="0" lIns="0" bIns="0" rIns="0">
            <a:spAutoFit/>
          </a:bodyPr>
          <a:lstStyle/>
          <a:p>
            <a:pPr algn="just">
              <a:lnSpc>
                <a:spcPts val="4759"/>
              </a:lnSpc>
            </a:pPr>
            <a:r>
              <a:rPr lang="en-US" sz="3399">
                <a:solidFill>
                  <a:srgbClr val="000000"/>
                </a:solidFill>
                <a:latin typeface="Noto Serif Display"/>
                <a:ea typeface="Noto Serif Display"/>
                <a:cs typeface="Noto Serif Display"/>
                <a:sym typeface="Noto Serif Display"/>
              </a:rPr>
              <a:t>Lèng Hữu Phúc</a:t>
            </a:r>
          </a:p>
        </p:txBody>
      </p:sp>
      <p:sp>
        <p:nvSpPr>
          <p:cNvPr name="TextBox 5" id="5"/>
          <p:cNvSpPr txBox="true"/>
          <p:nvPr/>
        </p:nvSpPr>
        <p:spPr>
          <a:xfrm rot="0">
            <a:off x="12141405" y="8677910"/>
            <a:ext cx="3311128" cy="580390"/>
          </a:xfrm>
          <a:prstGeom prst="rect">
            <a:avLst/>
          </a:prstGeom>
        </p:spPr>
        <p:txBody>
          <a:bodyPr anchor="t" rtlCol="false" tIns="0" lIns="0" bIns="0" rIns="0">
            <a:spAutoFit/>
          </a:bodyPr>
          <a:lstStyle/>
          <a:p>
            <a:pPr algn="just">
              <a:lnSpc>
                <a:spcPts val="4759"/>
              </a:lnSpc>
            </a:pPr>
            <a:r>
              <a:rPr lang="en-US" sz="3399">
                <a:solidFill>
                  <a:srgbClr val="000000"/>
                </a:solidFill>
                <a:latin typeface="Noto Serif Display"/>
                <a:ea typeface="Noto Serif Display"/>
                <a:cs typeface="Noto Serif Display"/>
                <a:sym typeface="Noto Serif Display"/>
              </a:rPr>
              <a:t>Phạm Khắc Tiệp</a:t>
            </a:r>
          </a:p>
        </p:txBody>
      </p:sp>
      <p:sp>
        <p:nvSpPr>
          <p:cNvPr name="TextBox 6" id="6"/>
          <p:cNvSpPr txBox="true"/>
          <p:nvPr/>
        </p:nvSpPr>
        <p:spPr>
          <a:xfrm rot="0">
            <a:off x="12141405" y="6620970"/>
            <a:ext cx="2558653" cy="580390"/>
          </a:xfrm>
          <a:prstGeom prst="rect">
            <a:avLst/>
          </a:prstGeom>
        </p:spPr>
        <p:txBody>
          <a:bodyPr anchor="t" rtlCol="false" tIns="0" lIns="0" bIns="0" rIns="0">
            <a:spAutoFit/>
          </a:bodyPr>
          <a:lstStyle/>
          <a:p>
            <a:pPr algn="just">
              <a:lnSpc>
                <a:spcPts val="4759"/>
              </a:lnSpc>
            </a:pPr>
            <a:r>
              <a:rPr lang="en-US" sz="3399">
                <a:solidFill>
                  <a:srgbClr val="000000"/>
                </a:solidFill>
                <a:latin typeface="Noto Serif Display"/>
                <a:ea typeface="Noto Serif Display"/>
                <a:cs typeface="Noto Serif Display"/>
                <a:sym typeface="Noto Serif Display"/>
              </a:rPr>
              <a:t>Bùi Việt Anh</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709352"/>
            <a:ext cx="18288000" cy="276352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Data ingestion, data querying, and visualization service</a:t>
            </a:r>
          </a:p>
          <a:p>
            <a:pPr algn="ctr">
              <a:lnSpc>
                <a:spcPts val="72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43283" y="474249"/>
            <a:ext cx="7544717" cy="4894601"/>
          </a:xfrm>
          <a:custGeom>
            <a:avLst/>
            <a:gdLst/>
            <a:ahLst/>
            <a:cxnLst/>
            <a:rect r="r" b="b" t="t" l="l"/>
            <a:pathLst>
              <a:path h="4894601" w="7544717">
                <a:moveTo>
                  <a:pt x="0" y="0"/>
                </a:moveTo>
                <a:lnTo>
                  <a:pt x="7544717" y="0"/>
                </a:lnTo>
                <a:lnTo>
                  <a:pt x="7544717" y="4894601"/>
                </a:lnTo>
                <a:lnTo>
                  <a:pt x="0" y="4894601"/>
                </a:lnTo>
                <a:lnTo>
                  <a:pt x="0" y="0"/>
                </a:lnTo>
                <a:close/>
              </a:path>
            </a:pathLst>
          </a:custGeom>
          <a:blipFill>
            <a:blip r:embed="rId2"/>
            <a:stretch>
              <a:fillRect l="0" t="0" r="0" b="0"/>
            </a:stretch>
          </a:blipFill>
        </p:spPr>
      </p:sp>
      <p:sp>
        <p:nvSpPr>
          <p:cNvPr name="TextBox 3" id="3"/>
          <p:cNvSpPr txBox="true"/>
          <p:nvPr/>
        </p:nvSpPr>
        <p:spPr>
          <a:xfrm rot="0">
            <a:off x="1028700" y="122555"/>
            <a:ext cx="3675906"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Glue</a:t>
            </a:r>
          </a:p>
        </p:txBody>
      </p:sp>
      <p:sp>
        <p:nvSpPr>
          <p:cNvPr name="TextBox 4" id="4"/>
          <p:cNvSpPr txBox="true"/>
          <p:nvPr/>
        </p:nvSpPr>
        <p:spPr>
          <a:xfrm rot="0">
            <a:off x="2023785" y="2341160"/>
            <a:ext cx="50094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Tính năng vượt trội của Glue:</a:t>
            </a:r>
          </a:p>
        </p:txBody>
      </p:sp>
      <p:sp>
        <p:nvSpPr>
          <p:cNvPr name="TextBox 5" id="5"/>
          <p:cNvSpPr txBox="true"/>
          <p:nvPr/>
        </p:nvSpPr>
        <p:spPr>
          <a:xfrm rot="0">
            <a:off x="2703060" y="3300214"/>
            <a:ext cx="597411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000000"/>
                </a:solidFill>
                <a:latin typeface="Crimson Pro Bold"/>
                <a:ea typeface="Crimson Pro Bold"/>
                <a:cs typeface="Crimson Pro Bold"/>
                <a:sym typeface="Crimson Pro Bold"/>
              </a:rPr>
              <a:t>Tự động phát hiện Schemma</a:t>
            </a:r>
          </a:p>
        </p:txBody>
      </p:sp>
      <p:sp>
        <p:nvSpPr>
          <p:cNvPr name="TextBox 6" id="6"/>
          <p:cNvSpPr txBox="true"/>
          <p:nvPr/>
        </p:nvSpPr>
        <p:spPr>
          <a:xfrm rot="0">
            <a:off x="1542251" y="1200150"/>
            <a:ext cx="10710583"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L</a:t>
            </a:r>
            <a:r>
              <a:rPr lang="en-US" sz="3399">
                <a:solidFill>
                  <a:srgbClr val="000000"/>
                </a:solidFill>
                <a:latin typeface="Crimson Pro"/>
                <a:ea typeface="Crimson Pro"/>
                <a:cs typeface="Crimson Pro"/>
                <a:sym typeface="Crimson Pro"/>
              </a:rPr>
              <a:t>à một dịch vụ tích hợp dữ liệu ETL</a:t>
            </a:r>
          </a:p>
        </p:txBody>
      </p:sp>
      <p:sp>
        <p:nvSpPr>
          <p:cNvPr name="TextBox 7" id="7"/>
          <p:cNvSpPr txBox="true"/>
          <p:nvPr/>
        </p:nvSpPr>
        <p:spPr>
          <a:xfrm rot="0">
            <a:off x="2946468" y="4052054"/>
            <a:ext cx="85769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--&gt; giảm thiểu thời gian trong định nghĩa schema.</a:t>
            </a:r>
          </a:p>
        </p:txBody>
      </p:sp>
      <p:sp>
        <p:nvSpPr>
          <p:cNvPr name="TextBox 8" id="8"/>
          <p:cNvSpPr txBox="true"/>
          <p:nvPr/>
        </p:nvSpPr>
        <p:spPr>
          <a:xfrm rot="0">
            <a:off x="1542251" y="5333570"/>
            <a:ext cx="16094002"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Glue database không phải là cơ sở dữ liệu truyền </a:t>
            </a:r>
            <a:r>
              <a:rPr lang="en-US" sz="3399">
                <a:solidFill>
                  <a:srgbClr val="000000"/>
                </a:solidFill>
                <a:latin typeface="Crimson Pro"/>
                <a:ea typeface="Crimson Pro"/>
                <a:cs typeface="Crimson Pro"/>
                <a:sym typeface="Crimson Pro"/>
              </a:rPr>
              <a:t>thống mà là một dịch vụ lưu trữ metadata của 1 file dữ liệu</a:t>
            </a:r>
          </a:p>
        </p:txBody>
      </p:sp>
      <p:sp>
        <p:nvSpPr>
          <p:cNvPr name="TextBox 9" id="9"/>
          <p:cNvSpPr txBox="true"/>
          <p:nvPr/>
        </p:nvSpPr>
        <p:spPr>
          <a:xfrm rot="0">
            <a:off x="2200482" y="6685485"/>
            <a:ext cx="14777542"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1 database ảo trỏ tới dữ liệu ở các nguồn nên không phải lưu trữ dữ liệu 2 lần --&gt; giảm chi phí</a:t>
            </a:r>
          </a:p>
        </p:txBody>
      </p:sp>
      <p:sp>
        <p:nvSpPr>
          <p:cNvPr name="TextBox 10" id="10"/>
          <p:cNvSpPr txBox="true"/>
          <p:nvPr/>
        </p:nvSpPr>
        <p:spPr>
          <a:xfrm rot="0">
            <a:off x="2200482" y="8246950"/>
            <a:ext cx="16094002"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Dữ liệu thực có thể ở nhiều định dạng và vị trí khác nhau, nhưng được quản lý tập trung qua Glue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3424" y="1184739"/>
            <a:ext cx="16561151" cy="8073561"/>
          </a:xfrm>
          <a:custGeom>
            <a:avLst/>
            <a:gdLst/>
            <a:ahLst/>
            <a:cxnLst/>
            <a:rect r="r" b="b" t="t" l="l"/>
            <a:pathLst>
              <a:path h="8073561" w="16561151">
                <a:moveTo>
                  <a:pt x="0" y="0"/>
                </a:moveTo>
                <a:lnTo>
                  <a:pt x="16561152" y="0"/>
                </a:lnTo>
                <a:lnTo>
                  <a:pt x="16561152" y="8073561"/>
                </a:lnTo>
                <a:lnTo>
                  <a:pt x="0" y="8073561"/>
                </a:lnTo>
                <a:lnTo>
                  <a:pt x="0" y="0"/>
                </a:lnTo>
                <a:close/>
              </a:path>
            </a:pathLst>
          </a:custGeom>
          <a:blipFill>
            <a:blip r:embed="rId2"/>
            <a:stretch>
              <a:fillRect l="0" t="0" r="0" b="0"/>
            </a:stretch>
          </a:blipFill>
        </p:spPr>
      </p:sp>
      <p:sp>
        <p:nvSpPr>
          <p:cNvPr name="TextBox 3" id="3"/>
          <p:cNvSpPr txBox="true"/>
          <p:nvPr/>
        </p:nvSpPr>
        <p:spPr>
          <a:xfrm rot="0">
            <a:off x="1483965" y="122223"/>
            <a:ext cx="3675906"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Glue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5951" y="1221282"/>
            <a:ext cx="5006964" cy="3215838"/>
          </a:xfrm>
          <a:custGeom>
            <a:avLst/>
            <a:gdLst/>
            <a:ahLst/>
            <a:cxnLst/>
            <a:rect r="r" b="b" t="t" l="l"/>
            <a:pathLst>
              <a:path h="3215838" w="5006964">
                <a:moveTo>
                  <a:pt x="0" y="0"/>
                </a:moveTo>
                <a:lnTo>
                  <a:pt x="5006965" y="0"/>
                </a:lnTo>
                <a:lnTo>
                  <a:pt x="5006965" y="3215838"/>
                </a:lnTo>
                <a:lnTo>
                  <a:pt x="0" y="3215838"/>
                </a:lnTo>
                <a:lnTo>
                  <a:pt x="0" y="0"/>
                </a:lnTo>
                <a:close/>
              </a:path>
            </a:pathLst>
          </a:custGeom>
          <a:blipFill>
            <a:blip r:embed="rId2"/>
            <a:stretch>
              <a:fillRect l="0" t="-32936" r="0" b="-23455"/>
            </a:stretch>
          </a:blipFill>
        </p:spPr>
      </p:sp>
      <p:sp>
        <p:nvSpPr>
          <p:cNvPr name="Freeform 3" id="3"/>
          <p:cNvSpPr/>
          <p:nvPr/>
        </p:nvSpPr>
        <p:spPr>
          <a:xfrm flipH="false" flipV="false" rot="0">
            <a:off x="11105307" y="5243195"/>
            <a:ext cx="6803810" cy="3530182"/>
          </a:xfrm>
          <a:custGeom>
            <a:avLst/>
            <a:gdLst/>
            <a:ahLst/>
            <a:cxnLst/>
            <a:rect r="r" b="b" t="t" l="l"/>
            <a:pathLst>
              <a:path h="3530182" w="6803810">
                <a:moveTo>
                  <a:pt x="0" y="0"/>
                </a:moveTo>
                <a:lnTo>
                  <a:pt x="6803810" y="0"/>
                </a:lnTo>
                <a:lnTo>
                  <a:pt x="6803810" y="3530182"/>
                </a:lnTo>
                <a:lnTo>
                  <a:pt x="0" y="3530182"/>
                </a:lnTo>
                <a:lnTo>
                  <a:pt x="0" y="0"/>
                </a:lnTo>
                <a:close/>
              </a:path>
            </a:pathLst>
          </a:custGeom>
          <a:blipFill>
            <a:blip r:embed="rId3"/>
            <a:stretch>
              <a:fillRect l="0" t="0" r="0" b="0"/>
            </a:stretch>
          </a:blipFill>
        </p:spPr>
      </p:sp>
      <p:sp>
        <p:nvSpPr>
          <p:cNvPr name="TextBox 4" id="4"/>
          <p:cNvSpPr txBox="true"/>
          <p:nvPr/>
        </p:nvSpPr>
        <p:spPr>
          <a:xfrm rot="0">
            <a:off x="1028700" y="122555"/>
            <a:ext cx="4586436"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Athena</a:t>
            </a:r>
          </a:p>
        </p:txBody>
      </p:sp>
      <p:sp>
        <p:nvSpPr>
          <p:cNvPr name="TextBox 5" id="5"/>
          <p:cNvSpPr txBox="true"/>
          <p:nvPr/>
        </p:nvSpPr>
        <p:spPr>
          <a:xfrm rot="0">
            <a:off x="1397815" y="1649095"/>
            <a:ext cx="10710583"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Là một dịch vụ truy vấn dữ liệu truy vấn SQL trực tiếp trên dữ liệu lưu trữ ở Amazon S3</a:t>
            </a:r>
          </a:p>
        </p:txBody>
      </p:sp>
      <p:sp>
        <p:nvSpPr>
          <p:cNvPr name="TextBox 6" id="6"/>
          <p:cNvSpPr txBox="true"/>
          <p:nvPr/>
        </p:nvSpPr>
        <p:spPr>
          <a:xfrm rot="0">
            <a:off x="1993702" y="4370445"/>
            <a:ext cx="6152108"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schemma từ AWS Glue</a:t>
            </a:r>
          </a:p>
        </p:txBody>
      </p:sp>
      <p:sp>
        <p:nvSpPr>
          <p:cNvPr name="TextBox 7" id="7"/>
          <p:cNvSpPr txBox="true"/>
          <p:nvPr/>
        </p:nvSpPr>
        <p:spPr>
          <a:xfrm rot="0">
            <a:off x="2025801" y="5176520"/>
            <a:ext cx="8559538"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Khả năng truy vấn trên dữ liệu có cấu trúc, bán cấu trúc, và không cấu trúc.</a:t>
            </a:r>
          </a:p>
        </p:txBody>
      </p:sp>
      <p:sp>
        <p:nvSpPr>
          <p:cNvPr name="TextBox 8" id="8"/>
          <p:cNvSpPr txBox="true"/>
          <p:nvPr/>
        </p:nvSpPr>
        <p:spPr>
          <a:xfrm rot="0">
            <a:off x="1397815" y="3353435"/>
            <a:ext cx="1723281"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Đặc điểm:</a:t>
            </a:r>
          </a:p>
        </p:txBody>
      </p:sp>
      <p:sp>
        <p:nvSpPr>
          <p:cNvPr name="TextBox 9" id="9"/>
          <p:cNvSpPr txBox="true"/>
          <p:nvPr/>
        </p:nvSpPr>
        <p:spPr>
          <a:xfrm rot="0">
            <a:off x="2025801" y="6795135"/>
            <a:ext cx="8397903"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Chi phí tính theo lượt query, query bao nhiêu tính tiền bấy nhiêu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46972"/>
            <a:ext cx="16563061" cy="8033085"/>
          </a:xfrm>
          <a:custGeom>
            <a:avLst/>
            <a:gdLst/>
            <a:ahLst/>
            <a:cxnLst/>
            <a:rect r="r" b="b" t="t" l="l"/>
            <a:pathLst>
              <a:path h="8033085" w="16563061">
                <a:moveTo>
                  <a:pt x="0" y="0"/>
                </a:moveTo>
                <a:lnTo>
                  <a:pt x="16563061" y="0"/>
                </a:lnTo>
                <a:lnTo>
                  <a:pt x="16563061" y="8033085"/>
                </a:lnTo>
                <a:lnTo>
                  <a:pt x="0" y="8033085"/>
                </a:lnTo>
                <a:lnTo>
                  <a:pt x="0" y="0"/>
                </a:lnTo>
                <a:close/>
              </a:path>
            </a:pathLst>
          </a:custGeom>
          <a:blipFill>
            <a:blip r:embed="rId2"/>
            <a:stretch>
              <a:fillRect l="0" t="0" r="0" b="0"/>
            </a:stretch>
          </a:blipFill>
        </p:spPr>
      </p:sp>
      <p:sp>
        <p:nvSpPr>
          <p:cNvPr name="TextBox 3" id="3"/>
          <p:cNvSpPr txBox="true"/>
          <p:nvPr/>
        </p:nvSpPr>
        <p:spPr>
          <a:xfrm rot="0">
            <a:off x="1028700" y="122555"/>
            <a:ext cx="4586436"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Athena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01104" y="1416085"/>
            <a:ext cx="6870476" cy="1740726"/>
          </a:xfrm>
          <a:custGeom>
            <a:avLst/>
            <a:gdLst/>
            <a:ahLst/>
            <a:cxnLst/>
            <a:rect r="r" b="b" t="t" l="l"/>
            <a:pathLst>
              <a:path h="1740726" w="6870476">
                <a:moveTo>
                  <a:pt x="0" y="0"/>
                </a:moveTo>
                <a:lnTo>
                  <a:pt x="6870476" y="0"/>
                </a:lnTo>
                <a:lnTo>
                  <a:pt x="6870476" y="1740726"/>
                </a:lnTo>
                <a:lnTo>
                  <a:pt x="0" y="1740726"/>
                </a:lnTo>
                <a:lnTo>
                  <a:pt x="0" y="0"/>
                </a:lnTo>
                <a:close/>
              </a:path>
            </a:pathLst>
          </a:custGeom>
          <a:blipFill>
            <a:blip r:embed="rId2"/>
            <a:stretch>
              <a:fillRect l="0" t="0" r="0" b="0"/>
            </a:stretch>
          </a:blipFill>
        </p:spPr>
      </p:sp>
      <p:sp>
        <p:nvSpPr>
          <p:cNvPr name="Freeform 3" id="3"/>
          <p:cNvSpPr/>
          <p:nvPr/>
        </p:nvSpPr>
        <p:spPr>
          <a:xfrm flipH="false" flipV="false" rot="0">
            <a:off x="8695438" y="4342033"/>
            <a:ext cx="9493409" cy="4916267"/>
          </a:xfrm>
          <a:custGeom>
            <a:avLst/>
            <a:gdLst/>
            <a:ahLst/>
            <a:cxnLst/>
            <a:rect r="r" b="b" t="t" l="l"/>
            <a:pathLst>
              <a:path h="4916267" w="9493409">
                <a:moveTo>
                  <a:pt x="0" y="0"/>
                </a:moveTo>
                <a:lnTo>
                  <a:pt x="9493410" y="0"/>
                </a:lnTo>
                <a:lnTo>
                  <a:pt x="9493410" y="4916267"/>
                </a:lnTo>
                <a:lnTo>
                  <a:pt x="0" y="4916267"/>
                </a:lnTo>
                <a:lnTo>
                  <a:pt x="0" y="0"/>
                </a:lnTo>
                <a:close/>
              </a:path>
            </a:pathLst>
          </a:custGeom>
          <a:blipFill>
            <a:blip r:embed="rId3"/>
            <a:stretch>
              <a:fillRect l="0" t="0" r="-11969" b="0"/>
            </a:stretch>
          </a:blipFill>
        </p:spPr>
      </p:sp>
      <p:sp>
        <p:nvSpPr>
          <p:cNvPr name="TextBox 4" id="4"/>
          <p:cNvSpPr txBox="true"/>
          <p:nvPr/>
        </p:nvSpPr>
        <p:spPr>
          <a:xfrm rot="0">
            <a:off x="1028700" y="122555"/>
            <a:ext cx="6101209"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QuickSight</a:t>
            </a:r>
          </a:p>
        </p:txBody>
      </p:sp>
      <p:sp>
        <p:nvSpPr>
          <p:cNvPr name="TextBox 5" id="5"/>
          <p:cNvSpPr txBox="true"/>
          <p:nvPr/>
        </p:nvSpPr>
        <p:spPr>
          <a:xfrm rot="0">
            <a:off x="1397815" y="1472025"/>
            <a:ext cx="10710583" cy="118046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Dịch vụ BI phân tích và trực quan hóa dữ liệu</a:t>
            </a:r>
          </a:p>
          <a:p>
            <a:pPr algn="l">
              <a:lnSpc>
                <a:spcPts val="4759"/>
              </a:lnSpc>
              <a:spcBef>
                <a:spcPct val="0"/>
              </a:spcBef>
            </a:pPr>
            <a:r>
              <a:rPr lang="en-US" sz="3399">
                <a:solidFill>
                  <a:srgbClr val="000000"/>
                </a:solidFill>
                <a:latin typeface="Crimson Pro"/>
                <a:ea typeface="Crimson Pro"/>
                <a:cs typeface="Crimson Pro"/>
                <a:sym typeface="Crimson Pro"/>
              </a:rPr>
              <a:t> dựa trên nền tảng đám mây của AWS.</a:t>
            </a:r>
          </a:p>
        </p:txBody>
      </p:sp>
      <p:sp>
        <p:nvSpPr>
          <p:cNvPr name="TextBox 6" id="6"/>
          <p:cNvSpPr txBox="true"/>
          <p:nvPr/>
        </p:nvSpPr>
        <p:spPr>
          <a:xfrm rot="0">
            <a:off x="1771617" y="4118201"/>
            <a:ext cx="6268615"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Gồm nhiều dạng biểu đồ phù hợp với nhiều dạng dữ liệu</a:t>
            </a:r>
          </a:p>
        </p:txBody>
      </p:sp>
      <p:sp>
        <p:nvSpPr>
          <p:cNvPr name="TextBox 7" id="7"/>
          <p:cNvSpPr txBox="true"/>
          <p:nvPr/>
        </p:nvSpPr>
        <p:spPr>
          <a:xfrm rot="0">
            <a:off x="1771617" y="6168325"/>
            <a:ext cx="6109767" cy="29806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QuickSig</a:t>
            </a:r>
            <a:r>
              <a:rPr lang="en-US" sz="3399">
                <a:solidFill>
                  <a:srgbClr val="000000"/>
                </a:solidFill>
                <a:latin typeface="Crimson Pro"/>
                <a:ea typeface="Crimson Pro"/>
                <a:cs typeface="Crimson Pro"/>
                <a:sym typeface="Crimson Pro"/>
              </a:rPr>
              <a:t>ht có thể kết nối với các dịch vụ AWS như S3, RDS, Redshift, Athena, DynamoDB, và Glue để phân tích dữ liệu trực tiếp từ các nguồn này.</a:t>
            </a:r>
          </a:p>
        </p:txBody>
      </p:sp>
      <p:sp>
        <p:nvSpPr>
          <p:cNvPr name="TextBox 8" id="8"/>
          <p:cNvSpPr txBox="true"/>
          <p:nvPr/>
        </p:nvSpPr>
        <p:spPr>
          <a:xfrm rot="0">
            <a:off x="1397815" y="3090136"/>
            <a:ext cx="1723281"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Đặc điểm: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0537" y="1028700"/>
            <a:ext cx="16406926" cy="8757197"/>
          </a:xfrm>
          <a:custGeom>
            <a:avLst/>
            <a:gdLst/>
            <a:ahLst/>
            <a:cxnLst/>
            <a:rect r="r" b="b" t="t" l="l"/>
            <a:pathLst>
              <a:path h="8757197" w="16406926">
                <a:moveTo>
                  <a:pt x="0" y="0"/>
                </a:moveTo>
                <a:lnTo>
                  <a:pt x="16406926" y="0"/>
                </a:lnTo>
                <a:lnTo>
                  <a:pt x="16406926" y="8757197"/>
                </a:lnTo>
                <a:lnTo>
                  <a:pt x="0" y="8757197"/>
                </a:lnTo>
                <a:lnTo>
                  <a:pt x="0" y="0"/>
                </a:lnTo>
                <a:close/>
              </a:path>
            </a:pathLst>
          </a:custGeom>
          <a:blipFill>
            <a:blip r:embed="rId2"/>
            <a:stretch>
              <a:fillRect l="0" t="0" r="0" b="0"/>
            </a:stretch>
          </a:blipFill>
        </p:spPr>
      </p:sp>
      <p:sp>
        <p:nvSpPr>
          <p:cNvPr name="TextBox 3" id="3"/>
          <p:cNvSpPr txBox="true"/>
          <p:nvPr/>
        </p:nvSpPr>
        <p:spPr>
          <a:xfrm rot="0">
            <a:off x="1028700" y="122555"/>
            <a:ext cx="6101209"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QuickSight</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14137" y="4781867"/>
            <a:ext cx="10459727" cy="969647"/>
          </a:xfrm>
          <a:prstGeom prst="rect">
            <a:avLst/>
          </a:prstGeom>
        </p:spPr>
        <p:txBody>
          <a:bodyPr anchor="t" rtlCol="false" tIns="0" lIns="0" bIns="0" rIns="0">
            <a:spAutoFit/>
          </a:bodyPr>
          <a:lstStyle/>
          <a:p>
            <a:pPr algn="ctr">
              <a:lnSpc>
                <a:spcPts val="7979"/>
              </a:lnSpc>
              <a:spcBef>
                <a:spcPct val="0"/>
              </a:spcBef>
            </a:pPr>
            <a:r>
              <a:rPr lang="en-US" b="true" sz="5699">
                <a:solidFill>
                  <a:srgbClr val="000000"/>
                </a:solidFill>
                <a:latin typeface="Crimson Pro Bold"/>
                <a:ea typeface="Crimson Pro Bold"/>
                <a:cs typeface="Crimson Pro Bold"/>
                <a:sym typeface="Crimson Pro Bold"/>
              </a:rPr>
              <a:t>Phân tích và trực quan hóa dữ liệu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3431" y="1163320"/>
            <a:ext cx="11181138" cy="5604545"/>
          </a:xfrm>
          <a:custGeom>
            <a:avLst/>
            <a:gdLst/>
            <a:ahLst/>
            <a:cxnLst/>
            <a:rect r="r" b="b" t="t" l="l"/>
            <a:pathLst>
              <a:path h="5604545" w="11181138">
                <a:moveTo>
                  <a:pt x="0" y="0"/>
                </a:moveTo>
                <a:lnTo>
                  <a:pt x="11181138" y="0"/>
                </a:lnTo>
                <a:lnTo>
                  <a:pt x="11181138" y="5604546"/>
                </a:lnTo>
                <a:lnTo>
                  <a:pt x="0" y="5604546"/>
                </a:lnTo>
                <a:lnTo>
                  <a:pt x="0" y="0"/>
                </a:lnTo>
                <a:close/>
              </a:path>
            </a:pathLst>
          </a:custGeom>
          <a:blipFill>
            <a:blip r:embed="rId2"/>
            <a:stretch>
              <a:fillRect l="0" t="0" r="0" b="0"/>
            </a:stretch>
          </a:blipFill>
        </p:spPr>
      </p:sp>
      <p:sp>
        <p:nvSpPr>
          <p:cNvPr name="TextBox 3" id="3"/>
          <p:cNvSpPr txBox="true"/>
          <p:nvPr/>
        </p:nvSpPr>
        <p:spPr>
          <a:xfrm rot="0">
            <a:off x="0" y="264159"/>
            <a:ext cx="10780470" cy="76454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Crimson Pro"/>
                <a:ea typeface="Crimson Pro"/>
                <a:cs typeface="Crimson Pro"/>
                <a:sym typeface="Crimson Pro"/>
              </a:rPr>
              <a:t>Số lượng bài đăng (Tweet) theo ngày</a:t>
            </a:r>
          </a:p>
        </p:txBody>
      </p:sp>
      <p:sp>
        <p:nvSpPr>
          <p:cNvPr name="TextBox 4" id="4"/>
          <p:cNvSpPr txBox="true"/>
          <p:nvPr/>
        </p:nvSpPr>
        <p:spPr>
          <a:xfrm rot="0">
            <a:off x="817697" y="6767866"/>
            <a:ext cx="8326303" cy="3255011"/>
          </a:xfrm>
          <a:prstGeom prst="rect">
            <a:avLst/>
          </a:prstGeom>
        </p:spPr>
        <p:txBody>
          <a:bodyPr anchor="t" rtlCol="false" tIns="0" lIns="0" bIns="0" rIns="0">
            <a:spAutoFit/>
          </a:bodyPr>
          <a:lstStyle/>
          <a:p>
            <a:pPr algn="l" marL="669288" indent="-334644" lvl="1">
              <a:lnSpc>
                <a:spcPts val="4339"/>
              </a:lnSpc>
              <a:buFont typeface="Arial"/>
              <a:buChar char="•"/>
            </a:pPr>
            <a:r>
              <a:rPr lang="en-US" sz="3099">
                <a:solidFill>
                  <a:srgbClr val="000000"/>
                </a:solidFill>
                <a:latin typeface="Crimson Pro"/>
                <a:ea typeface="Crimson Pro"/>
                <a:cs typeface="Crimson Pro"/>
                <a:sym typeface="Crimson Pro"/>
              </a:rPr>
              <a:t>Ngày nhiều t</a:t>
            </a:r>
            <a:r>
              <a:rPr lang="en-US" sz="3099">
                <a:solidFill>
                  <a:srgbClr val="000000"/>
                </a:solidFill>
                <a:latin typeface="Crimson Pro"/>
                <a:ea typeface="Crimson Pro"/>
                <a:cs typeface="Crimson Pro"/>
                <a:sym typeface="Crimson Pro"/>
              </a:rPr>
              <a:t>weet: 6/6/2009 (111,676 tweets)</a:t>
            </a:r>
          </a:p>
          <a:p>
            <a:pPr algn="l" marL="669288" indent="-334644" lvl="1">
              <a:lnSpc>
                <a:spcPts val="4339"/>
              </a:lnSpc>
              <a:buFont typeface="Arial"/>
              <a:buChar char="•"/>
            </a:pPr>
            <a:r>
              <a:rPr lang="en-US" sz="3099">
                <a:solidFill>
                  <a:srgbClr val="000000"/>
                </a:solidFill>
                <a:latin typeface="Crimson Pro"/>
                <a:ea typeface="Crimson Pro"/>
                <a:cs typeface="Crimson Pro"/>
                <a:sym typeface="Crimson Pro"/>
              </a:rPr>
              <a:t>Ngày có POSITIVE tweet nhiều nhất: 6/6/2009 (67,932 tweets)</a:t>
            </a:r>
          </a:p>
          <a:p>
            <a:pPr algn="l" marL="669288" indent="-334644" lvl="1">
              <a:lnSpc>
                <a:spcPts val="4339"/>
              </a:lnSpc>
              <a:buFont typeface="Arial"/>
              <a:buChar char="•"/>
            </a:pPr>
            <a:r>
              <a:rPr lang="en-US" sz="3099">
                <a:solidFill>
                  <a:srgbClr val="000000"/>
                </a:solidFill>
                <a:latin typeface="Crimson Pro"/>
                <a:ea typeface="Crimson Pro"/>
                <a:cs typeface="Crimson Pro"/>
                <a:sym typeface="Crimson Pro"/>
              </a:rPr>
              <a:t>Ngày có NEGATIVE tweet nhiều nhất: 20/6/2009 (45,364 tweets)</a:t>
            </a:r>
          </a:p>
          <a:p>
            <a:pPr algn="l">
              <a:lnSpc>
                <a:spcPts val="4339"/>
              </a:lnSpc>
            </a:pPr>
          </a:p>
        </p:txBody>
      </p:sp>
      <p:sp>
        <p:nvSpPr>
          <p:cNvPr name="TextBox 5" id="5"/>
          <p:cNvSpPr txBox="true"/>
          <p:nvPr/>
        </p:nvSpPr>
        <p:spPr>
          <a:xfrm rot="0">
            <a:off x="9522198" y="6767866"/>
            <a:ext cx="8210494" cy="27120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Crimson Pro"/>
                <a:ea typeface="Crimson Pro"/>
                <a:cs typeface="Crimson Pro"/>
                <a:sym typeface="Crimson Pro"/>
              </a:rPr>
              <a:t>Ngày ít tweet nhất : 23/5/2009 (169 tweets)</a:t>
            </a:r>
          </a:p>
          <a:p>
            <a:pPr algn="l" marL="669291" indent="-334646" lvl="1">
              <a:lnSpc>
                <a:spcPts val="4340"/>
              </a:lnSpc>
              <a:buFont typeface="Arial"/>
              <a:buChar char="•"/>
            </a:pPr>
            <a:r>
              <a:rPr lang="en-US" sz="3100">
                <a:solidFill>
                  <a:srgbClr val="000000"/>
                </a:solidFill>
                <a:latin typeface="Crimson Pro"/>
                <a:ea typeface="Crimson Pro"/>
                <a:cs typeface="Crimson Pro"/>
                <a:sym typeface="Crimson Pro"/>
              </a:rPr>
              <a:t>Ngày có POSITIVE tweet ít nhất: 17/6/2009 - 25/6/2009 (0 tweets)</a:t>
            </a:r>
          </a:p>
          <a:p>
            <a:pPr algn="l" marL="669291" indent="-334646" lvl="1">
              <a:lnSpc>
                <a:spcPts val="4340"/>
              </a:lnSpc>
              <a:buFont typeface="Arial"/>
              <a:buChar char="•"/>
            </a:pPr>
            <a:r>
              <a:rPr lang="en-US" sz="3100">
                <a:solidFill>
                  <a:srgbClr val="000000"/>
                </a:solidFill>
                <a:latin typeface="Crimson Pro"/>
                <a:ea typeface="Crimson Pro"/>
                <a:cs typeface="Crimson Pro"/>
                <a:sym typeface="Crimson Pro"/>
              </a:rPr>
              <a:t>Ngày có NEGATIVE tweet ít nhất: 25/5/2009 (71 tweets)</a:t>
            </a:r>
          </a:p>
        </p:txBody>
      </p:sp>
      <p:sp>
        <p:nvSpPr>
          <p:cNvPr name="TextBox 6" id="6"/>
          <p:cNvSpPr txBox="true"/>
          <p:nvPr/>
        </p:nvSpPr>
        <p:spPr>
          <a:xfrm rot="0">
            <a:off x="-6567371" y="1852579"/>
            <a:ext cx="7877082" cy="2721610"/>
          </a:xfrm>
          <a:prstGeom prst="rect">
            <a:avLst/>
          </a:prstGeom>
        </p:spPr>
        <p:txBody>
          <a:bodyPr anchor="t" rtlCol="false" tIns="0" lIns="0" bIns="0" rIns="0">
            <a:spAutoFit/>
          </a:bodyPr>
          <a:lstStyle/>
          <a:p>
            <a:pPr algn="l" marL="835852" indent="-417926" lvl="1">
              <a:lnSpc>
                <a:spcPts val="5420"/>
              </a:lnSpc>
              <a:buFont typeface="Arial"/>
              <a:buChar char="•"/>
            </a:pPr>
            <a:r>
              <a:rPr lang="en-US" sz="3871">
                <a:solidFill>
                  <a:srgbClr val="000000">
                    <a:alpha val="0"/>
                  </a:srgbClr>
                </a:solidFill>
                <a:latin typeface="Crimson Pro"/>
                <a:ea typeface="Crimson Pro"/>
                <a:cs typeface="Crimson Pro"/>
                <a:sym typeface="Crimson Pro"/>
              </a:rPr>
              <a:t>Tháng 4: Số lượng Tweet đăng theo ngày không nhiều, ít biến động</a:t>
            </a:r>
          </a:p>
          <a:p>
            <a:pPr algn="l" marL="835852" indent="-417926" lvl="1">
              <a:lnSpc>
                <a:spcPts val="5420"/>
              </a:lnSpc>
              <a:buFont typeface="Arial"/>
              <a:buChar char="•"/>
            </a:pPr>
            <a:r>
              <a:rPr lang="en-US" sz="3871">
                <a:solidFill>
                  <a:srgbClr val="000000">
                    <a:alpha val="0"/>
                  </a:srgbClr>
                </a:solidFill>
                <a:latin typeface="Crimson Pro"/>
                <a:ea typeface="Crimson Pro"/>
                <a:cs typeface="Crimson Pro"/>
                <a:sym typeface="Crimson Pro"/>
              </a:rPr>
              <a:t>Tháng 5: Số lượng Tweet đăng theo ngày tăng dần, biến động nhiều hơn</a:t>
            </a:r>
          </a:p>
        </p:txBody>
      </p:sp>
      <p:sp>
        <p:nvSpPr>
          <p:cNvPr name="TextBox 7" id="7"/>
          <p:cNvSpPr txBox="true"/>
          <p:nvPr/>
        </p:nvSpPr>
        <p:spPr>
          <a:xfrm rot="0">
            <a:off x="16982469" y="1852579"/>
            <a:ext cx="7780183" cy="3416427"/>
          </a:xfrm>
          <a:prstGeom prst="rect">
            <a:avLst/>
          </a:prstGeom>
        </p:spPr>
        <p:txBody>
          <a:bodyPr anchor="t" rtlCol="false" tIns="0" lIns="0" bIns="0" rIns="0">
            <a:spAutoFit/>
          </a:bodyPr>
          <a:lstStyle/>
          <a:p>
            <a:pPr algn="l" marL="835533" indent="-417767" lvl="1">
              <a:lnSpc>
                <a:spcPts val="5418"/>
              </a:lnSpc>
              <a:buFont typeface="Arial"/>
              <a:buChar char="•"/>
            </a:pPr>
            <a:r>
              <a:rPr lang="en-US" sz="3870">
                <a:solidFill>
                  <a:srgbClr val="000000">
                    <a:alpha val="0"/>
                  </a:srgbClr>
                </a:solidFill>
                <a:latin typeface="Crimson Pro"/>
                <a:ea typeface="Crimson Pro"/>
                <a:cs typeface="Crimson Pro"/>
                <a:sym typeface="Crimson Pro"/>
              </a:rPr>
              <a:t>Tháng 6: Số lượng Tweet đăng theo ngày tăng đột biến, đạt đỉnh vào ngày 6/6</a:t>
            </a:r>
          </a:p>
          <a:p>
            <a:pPr algn="l" marL="835533" indent="-417767" lvl="1">
              <a:lnSpc>
                <a:spcPts val="5418"/>
              </a:lnSpc>
              <a:buFont typeface="Arial"/>
              <a:buChar char="•"/>
            </a:pPr>
            <a:r>
              <a:rPr lang="en-US" sz="3870">
                <a:solidFill>
                  <a:srgbClr val="000000">
                    <a:alpha val="0"/>
                  </a:srgbClr>
                </a:solidFill>
                <a:latin typeface="Crimson Pro"/>
                <a:ea typeface="Crimson Pro"/>
                <a:cs typeface="Crimson Pro"/>
                <a:sym typeface="Crimson Pro"/>
              </a:rPr>
              <a:t>Sau 15/6: Số lượng Tweet cao, nhưng chỉ có NEGATIVE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3431" y="1163320"/>
            <a:ext cx="11181138" cy="5604545"/>
          </a:xfrm>
          <a:custGeom>
            <a:avLst/>
            <a:gdLst/>
            <a:ahLst/>
            <a:cxnLst/>
            <a:rect r="r" b="b" t="t" l="l"/>
            <a:pathLst>
              <a:path h="5604545" w="11181138">
                <a:moveTo>
                  <a:pt x="0" y="0"/>
                </a:moveTo>
                <a:lnTo>
                  <a:pt x="11181138" y="0"/>
                </a:lnTo>
                <a:lnTo>
                  <a:pt x="11181138" y="5604546"/>
                </a:lnTo>
                <a:lnTo>
                  <a:pt x="0" y="5604546"/>
                </a:lnTo>
                <a:lnTo>
                  <a:pt x="0" y="0"/>
                </a:lnTo>
                <a:close/>
              </a:path>
            </a:pathLst>
          </a:custGeom>
          <a:blipFill>
            <a:blip r:embed="rId2"/>
            <a:stretch>
              <a:fillRect l="0" t="0" r="0" b="0"/>
            </a:stretch>
          </a:blipFill>
        </p:spPr>
      </p:sp>
      <p:sp>
        <p:nvSpPr>
          <p:cNvPr name="TextBox 3" id="3"/>
          <p:cNvSpPr txBox="true"/>
          <p:nvPr/>
        </p:nvSpPr>
        <p:spPr>
          <a:xfrm rot="0">
            <a:off x="0" y="264159"/>
            <a:ext cx="10329941" cy="76454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Crimson Pro"/>
                <a:ea typeface="Crimson Pro"/>
                <a:cs typeface="Crimson Pro"/>
                <a:sym typeface="Crimson Pro"/>
              </a:rPr>
              <a:t>Số lượng Tweet được đăng theo ngày</a:t>
            </a:r>
          </a:p>
        </p:txBody>
      </p:sp>
      <p:sp>
        <p:nvSpPr>
          <p:cNvPr name="TextBox 4" id="4"/>
          <p:cNvSpPr txBox="true"/>
          <p:nvPr/>
        </p:nvSpPr>
        <p:spPr>
          <a:xfrm rot="0">
            <a:off x="-7020772" y="1938049"/>
            <a:ext cx="8326303" cy="3255011"/>
          </a:xfrm>
          <a:prstGeom prst="rect">
            <a:avLst/>
          </a:prstGeom>
        </p:spPr>
        <p:txBody>
          <a:bodyPr anchor="t" rtlCol="false" tIns="0" lIns="0" bIns="0" rIns="0">
            <a:spAutoFit/>
          </a:bodyPr>
          <a:lstStyle/>
          <a:p>
            <a:pPr algn="l" marL="669288" indent="-334644" lvl="1">
              <a:lnSpc>
                <a:spcPts val="4339"/>
              </a:lnSpc>
              <a:buFont typeface="Arial"/>
              <a:buChar char="•"/>
            </a:pPr>
            <a:r>
              <a:rPr lang="en-US" sz="3099">
                <a:solidFill>
                  <a:srgbClr val="000000">
                    <a:alpha val="0"/>
                  </a:srgbClr>
                </a:solidFill>
                <a:latin typeface="Crimson Pro"/>
                <a:ea typeface="Crimson Pro"/>
                <a:cs typeface="Crimson Pro"/>
                <a:sym typeface="Crimson Pro"/>
              </a:rPr>
              <a:t>Ngày nhiều t</a:t>
            </a:r>
            <a:r>
              <a:rPr lang="en-US" sz="3099">
                <a:solidFill>
                  <a:srgbClr val="000000">
                    <a:alpha val="0"/>
                  </a:srgbClr>
                </a:solidFill>
                <a:latin typeface="Crimson Pro"/>
                <a:ea typeface="Crimson Pro"/>
                <a:cs typeface="Crimson Pro"/>
                <a:sym typeface="Crimson Pro"/>
              </a:rPr>
              <a:t>weet: 6/6/2009 (111,676 tweets)</a:t>
            </a:r>
          </a:p>
          <a:p>
            <a:pPr algn="l" marL="669288" indent="-334644" lvl="1">
              <a:lnSpc>
                <a:spcPts val="4339"/>
              </a:lnSpc>
              <a:buFont typeface="Arial"/>
              <a:buChar char="•"/>
            </a:pPr>
            <a:r>
              <a:rPr lang="en-US" sz="3099">
                <a:solidFill>
                  <a:srgbClr val="000000">
                    <a:alpha val="0"/>
                  </a:srgbClr>
                </a:solidFill>
                <a:latin typeface="Crimson Pro"/>
                <a:ea typeface="Crimson Pro"/>
                <a:cs typeface="Crimson Pro"/>
                <a:sym typeface="Crimson Pro"/>
              </a:rPr>
              <a:t>Ngày có POSITIVE tweet nhiều nhất: 6/6/2009 (67,932 tweets)</a:t>
            </a:r>
          </a:p>
          <a:p>
            <a:pPr algn="l" marL="669288" indent="-334644" lvl="1">
              <a:lnSpc>
                <a:spcPts val="4339"/>
              </a:lnSpc>
              <a:buFont typeface="Arial"/>
              <a:buChar char="•"/>
            </a:pPr>
            <a:r>
              <a:rPr lang="en-US" sz="3099">
                <a:solidFill>
                  <a:srgbClr val="000000">
                    <a:alpha val="0"/>
                  </a:srgbClr>
                </a:solidFill>
                <a:latin typeface="Crimson Pro"/>
                <a:ea typeface="Crimson Pro"/>
                <a:cs typeface="Crimson Pro"/>
                <a:sym typeface="Crimson Pro"/>
              </a:rPr>
              <a:t>Ngày có NEGATIVE tweet nhiều nhất: 20/6/2009 (45,364 tweets)</a:t>
            </a:r>
          </a:p>
          <a:p>
            <a:pPr algn="l">
              <a:lnSpc>
                <a:spcPts val="4339"/>
              </a:lnSpc>
            </a:pPr>
          </a:p>
        </p:txBody>
      </p:sp>
      <p:sp>
        <p:nvSpPr>
          <p:cNvPr name="TextBox 5" id="5"/>
          <p:cNvSpPr txBox="true"/>
          <p:nvPr/>
        </p:nvSpPr>
        <p:spPr>
          <a:xfrm rot="0">
            <a:off x="17259300" y="1686898"/>
            <a:ext cx="8210494" cy="27120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alpha val="0"/>
                  </a:srgbClr>
                </a:solidFill>
                <a:latin typeface="Crimson Pro"/>
                <a:ea typeface="Crimson Pro"/>
                <a:cs typeface="Crimson Pro"/>
                <a:sym typeface="Crimson Pro"/>
              </a:rPr>
              <a:t>Ngày ít tweet nhất : 23/5/2009 (169 tweets)</a:t>
            </a:r>
          </a:p>
          <a:p>
            <a:pPr algn="l" marL="669291" indent="-334646" lvl="1">
              <a:lnSpc>
                <a:spcPts val="4340"/>
              </a:lnSpc>
              <a:buFont typeface="Arial"/>
              <a:buChar char="•"/>
            </a:pPr>
            <a:r>
              <a:rPr lang="en-US" sz="3100">
                <a:solidFill>
                  <a:srgbClr val="000000">
                    <a:alpha val="0"/>
                  </a:srgbClr>
                </a:solidFill>
                <a:latin typeface="Crimson Pro"/>
                <a:ea typeface="Crimson Pro"/>
                <a:cs typeface="Crimson Pro"/>
                <a:sym typeface="Crimson Pro"/>
              </a:rPr>
              <a:t>Ngày có POSITIVE tweet ít nhất: 17/6/2009 - 25/6/2009 (0 tweets)</a:t>
            </a:r>
          </a:p>
          <a:p>
            <a:pPr algn="l" marL="669291" indent="-334646" lvl="1">
              <a:lnSpc>
                <a:spcPts val="4340"/>
              </a:lnSpc>
              <a:buFont typeface="Arial"/>
              <a:buChar char="•"/>
            </a:pPr>
            <a:r>
              <a:rPr lang="en-US" sz="3100">
                <a:solidFill>
                  <a:srgbClr val="000000">
                    <a:alpha val="0"/>
                  </a:srgbClr>
                </a:solidFill>
                <a:latin typeface="Crimson Pro"/>
                <a:ea typeface="Crimson Pro"/>
                <a:cs typeface="Crimson Pro"/>
                <a:sym typeface="Crimson Pro"/>
              </a:rPr>
              <a:t>Ngày có NEGATIVE tweet ít nhất: 25/5/2009 (71 tweets)</a:t>
            </a:r>
          </a:p>
        </p:txBody>
      </p:sp>
      <p:sp>
        <p:nvSpPr>
          <p:cNvPr name="TextBox 6" id="6"/>
          <p:cNvSpPr txBox="true"/>
          <p:nvPr/>
        </p:nvSpPr>
        <p:spPr>
          <a:xfrm rot="0">
            <a:off x="778406" y="6825016"/>
            <a:ext cx="7952170" cy="2463038"/>
          </a:xfrm>
          <a:prstGeom prst="rect">
            <a:avLst/>
          </a:prstGeom>
        </p:spPr>
        <p:txBody>
          <a:bodyPr anchor="t" rtlCol="false" tIns="0" lIns="0" bIns="0" rIns="0">
            <a:spAutoFit/>
          </a:bodyPr>
          <a:lstStyle/>
          <a:p>
            <a:pPr algn="l" marL="762126" indent="-381063" lvl="1">
              <a:lnSpc>
                <a:spcPts val="4941"/>
              </a:lnSpc>
              <a:buFont typeface="Arial"/>
              <a:buChar char="•"/>
            </a:pPr>
            <a:r>
              <a:rPr lang="en-US" sz="3529">
                <a:solidFill>
                  <a:srgbClr val="000000"/>
                </a:solidFill>
                <a:latin typeface="Crimson Pro"/>
                <a:ea typeface="Crimson Pro"/>
                <a:cs typeface="Crimson Pro"/>
                <a:sym typeface="Crimson Pro"/>
              </a:rPr>
              <a:t>Tháng 4: Số lượng Tweet đăng theo ngày không nhiều, ít biến động</a:t>
            </a:r>
          </a:p>
          <a:p>
            <a:pPr algn="l" marL="762126" indent="-381063" lvl="1">
              <a:lnSpc>
                <a:spcPts val="4941"/>
              </a:lnSpc>
              <a:buFont typeface="Arial"/>
              <a:buChar char="•"/>
            </a:pPr>
            <a:r>
              <a:rPr lang="en-US" sz="3529">
                <a:solidFill>
                  <a:srgbClr val="000000"/>
                </a:solidFill>
                <a:latin typeface="Crimson Pro"/>
                <a:ea typeface="Crimson Pro"/>
                <a:cs typeface="Crimson Pro"/>
                <a:sym typeface="Crimson Pro"/>
              </a:rPr>
              <a:t>Tháng 5: Số lượng Tweet đăng theo ngày tăng dần, biến động nhiều hơn</a:t>
            </a:r>
          </a:p>
        </p:txBody>
      </p:sp>
      <p:sp>
        <p:nvSpPr>
          <p:cNvPr name="TextBox 7" id="7"/>
          <p:cNvSpPr txBox="true"/>
          <p:nvPr/>
        </p:nvSpPr>
        <p:spPr>
          <a:xfrm rot="0">
            <a:off x="9479117" y="6825016"/>
            <a:ext cx="7509126" cy="3113979"/>
          </a:xfrm>
          <a:prstGeom prst="rect">
            <a:avLst/>
          </a:prstGeom>
        </p:spPr>
        <p:txBody>
          <a:bodyPr anchor="t" rtlCol="false" tIns="0" lIns="0" bIns="0" rIns="0">
            <a:spAutoFit/>
          </a:bodyPr>
          <a:lstStyle/>
          <a:p>
            <a:pPr algn="l" marL="762051" indent="-381025" lvl="1">
              <a:lnSpc>
                <a:spcPts val="4941"/>
              </a:lnSpc>
              <a:buFont typeface="Arial"/>
              <a:buChar char="•"/>
            </a:pPr>
            <a:r>
              <a:rPr lang="en-US" sz="3529">
                <a:solidFill>
                  <a:srgbClr val="000000"/>
                </a:solidFill>
                <a:latin typeface="Crimson Pro"/>
                <a:ea typeface="Crimson Pro"/>
                <a:cs typeface="Crimson Pro"/>
                <a:sym typeface="Crimson Pro"/>
              </a:rPr>
              <a:t>Tháng 6: Số lượng Tweet đăng theo ngày tăng đột biến, đạt đỉnh vào ngày 6/6</a:t>
            </a:r>
          </a:p>
          <a:p>
            <a:pPr algn="l" marL="762051" indent="-381025" lvl="1">
              <a:lnSpc>
                <a:spcPts val="4941"/>
              </a:lnSpc>
              <a:buFont typeface="Arial"/>
              <a:buChar char="•"/>
            </a:pPr>
            <a:r>
              <a:rPr lang="en-US" sz="3529">
                <a:solidFill>
                  <a:srgbClr val="000000"/>
                </a:solidFill>
                <a:latin typeface="Crimson Pro"/>
                <a:ea typeface="Crimson Pro"/>
                <a:cs typeface="Crimson Pro"/>
                <a:sym typeface="Crimson Pro"/>
              </a:rPr>
              <a:t>Sau 15/6: Số lượng Tweet cao, nhưng chỉ có NEGATIVE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616" y="2019688"/>
            <a:ext cx="15378769" cy="6247625"/>
          </a:xfrm>
          <a:custGeom>
            <a:avLst/>
            <a:gdLst/>
            <a:ahLst/>
            <a:cxnLst/>
            <a:rect r="r" b="b" t="t" l="l"/>
            <a:pathLst>
              <a:path h="6247625" w="15378769">
                <a:moveTo>
                  <a:pt x="0" y="0"/>
                </a:moveTo>
                <a:lnTo>
                  <a:pt x="15378768" y="0"/>
                </a:lnTo>
                <a:lnTo>
                  <a:pt x="15378768" y="6247624"/>
                </a:lnTo>
                <a:lnTo>
                  <a:pt x="0" y="6247624"/>
                </a:lnTo>
                <a:lnTo>
                  <a:pt x="0" y="0"/>
                </a:lnTo>
                <a:close/>
              </a:path>
            </a:pathLst>
          </a:custGeom>
          <a:blipFill>
            <a:blip r:embed="rId2"/>
            <a:stretch>
              <a:fillRect l="0" t="0" r="0" b="0"/>
            </a:stretch>
          </a:blipFill>
        </p:spPr>
      </p:sp>
      <p:sp>
        <p:nvSpPr>
          <p:cNvPr name="TextBox 3" id="3"/>
          <p:cNvSpPr txBox="true"/>
          <p:nvPr/>
        </p:nvSpPr>
        <p:spPr>
          <a:xfrm rot="0">
            <a:off x="1028700" y="122555"/>
            <a:ext cx="7150745"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Overview of project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80669"/>
            <a:ext cx="6056540" cy="748031"/>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Crimson Pro"/>
                <a:ea typeface="Crimson Pro"/>
                <a:cs typeface="Crimson Pro"/>
                <a:sym typeface="Crimson Pro"/>
              </a:rPr>
              <a:t>Giả thuyết cho sự biến động</a:t>
            </a:r>
          </a:p>
        </p:txBody>
      </p:sp>
      <p:sp>
        <p:nvSpPr>
          <p:cNvPr name="TextBox 3" id="3"/>
          <p:cNvSpPr txBox="true"/>
          <p:nvPr/>
        </p:nvSpPr>
        <p:spPr>
          <a:xfrm rot="0">
            <a:off x="775911" y="1240763"/>
            <a:ext cx="7492060"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 Trong thời gian giữa tháng 5 và đầu tháng 6 năm 2009, có các sự kiện lớn đã tác động tới quần chúng</a:t>
            </a:r>
          </a:p>
        </p:txBody>
      </p:sp>
      <p:sp>
        <p:nvSpPr>
          <p:cNvPr name="TextBox 4" id="4"/>
          <p:cNvSpPr txBox="true"/>
          <p:nvPr/>
        </p:nvSpPr>
        <p:spPr>
          <a:xfrm rot="0">
            <a:off x="775911" y="3068929"/>
            <a:ext cx="7492060" cy="29806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Đó có thể là một lễ kỉ niệm, một sự kiện ra mắt sản phẩm, ứng dụng công nghệ, một vấn đề gây tranh cãi, một thảm họa thiên nhiên, hay một cuộc biểu tình,…</a:t>
            </a:r>
          </a:p>
        </p:txBody>
      </p:sp>
      <p:sp>
        <p:nvSpPr>
          <p:cNvPr name="TextBox 5" id="5"/>
          <p:cNvSpPr txBox="true"/>
          <p:nvPr/>
        </p:nvSpPr>
        <p:spPr>
          <a:xfrm rot="0">
            <a:off x="775911" y="6097244"/>
            <a:ext cx="7492060"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Người dân bàn tán nhiều về các vấn đề này trên Twitter </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Tuy nhiên, số lượng bài tweets POSITIVE lại lớn hơn NEGATIVE </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Nên chúng ta sẽ thiên về các giả thuyết mang tính tích cực hơn là tiêu cực</a:t>
            </a:r>
          </a:p>
        </p:txBody>
      </p:sp>
      <p:sp>
        <p:nvSpPr>
          <p:cNvPr name="Freeform 6" id="6"/>
          <p:cNvSpPr/>
          <p:nvPr/>
        </p:nvSpPr>
        <p:spPr>
          <a:xfrm flipH="false" flipV="false" rot="0">
            <a:off x="9144000" y="2998293"/>
            <a:ext cx="8559430" cy="4290415"/>
          </a:xfrm>
          <a:custGeom>
            <a:avLst/>
            <a:gdLst/>
            <a:ahLst/>
            <a:cxnLst/>
            <a:rect r="r" b="b" t="t" l="l"/>
            <a:pathLst>
              <a:path h="4290415" w="8559430">
                <a:moveTo>
                  <a:pt x="0" y="0"/>
                </a:moveTo>
                <a:lnTo>
                  <a:pt x="8559430" y="0"/>
                </a:lnTo>
                <a:lnTo>
                  <a:pt x="8559430" y="4290414"/>
                </a:lnTo>
                <a:lnTo>
                  <a:pt x="0" y="4290414"/>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48247" y="1671984"/>
            <a:ext cx="11248237" cy="7283233"/>
          </a:xfrm>
          <a:custGeom>
            <a:avLst/>
            <a:gdLst/>
            <a:ahLst/>
            <a:cxnLst/>
            <a:rect r="r" b="b" t="t" l="l"/>
            <a:pathLst>
              <a:path h="7283233" w="11248237">
                <a:moveTo>
                  <a:pt x="0" y="0"/>
                </a:moveTo>
                <a:lnTo>
                  <a:pt x="11248237" y="0"/>
                </a:lnTo>
                <a:lnTo>
                  <a:pt x="11248237" y="7283234"/>
                </a:lnTo>
                <a:lnTo>
                  <a:pt x="0" y="7283234"/>
                </a:lnTo>
                <a:lnTo>
                  <a:pt x="0" y="0"/>
                </a:lnTo>
                <a:close/>
              </a:path>
            </a:pathLst>
          </a:custGeom>
          <a:blipFill>
            <a:blip r:embed="rId2"/>
            <a:stretch>
              <a:fillRect l="0" t="0" r="0" b="0"/>
            </a:stretch>
          </a:blipFill>
        </p:spPr>
      </p:sp>
      <p:sp>
        <p:nvSpPr>
          <p:cNvPr name="Freeform 3" id="3"/>
          <p:cNvSpPr/>
          <p:nvPr/>
        </p:nvSpPr>
        <p:spPr>
          <a:xfrm flipH="false" flipV="false" rot="0">
            <a:off x="15782806" y="-949020"/>
            <a:ext cx="11301259" cy="1977720"/>
          </a:xfrm>
          <a:custGeom>
            <a:avLst/>
            <a:gdLst/>
            <a:ahLst/>
            <a:cxnLst/>
            <a:rect r="r" b="b" t="t" l="l"/>
            <a:pathLst>
              <a:path h="1977720" w="11301259">
                <a:moveTo>
                  <a:pt x="0" y="0"/>
                </a:moveTo>
                <a:lnTo>
                  <a:pt x="11301258" y="0"/>
                </a:lnTo>
                <a:lnTo>
                  <a:pt x="11301258" y="1977720"/>
                </a:lnTo>
                <a:lnTo>
                  <a:pt x="0" y="1977720"/>
                </a:lnTo>
                <a:lnTo>
                  <a:pt x="0" y="0"/>
                </a:lnTo>
                <a:close/>
              </a:path>
            </a:pathLst>
          </a:custGeom>
          <a:blipFill>
            <a:blip r:embed="rId3">
              <a:alphaModFix amt="0"/>
            </a:blip>
            <a:stretch>
              <a:fillRect l="0" t="0" r="0" b="0"/>
            </a:stretch>
          </a:blipFill>
        </p:spPr>
      </p:sp>
      <p:sp>
        <p:nvSpPr>
          <p:cNvPr name="Freeform 4" id="4"/>
          <p:cNvSpPr/>
          <p:nvPr/>
        </p:nvSpPr>
        <p:spPr>
          <a:xfrm flipH="false" flipV="false" rot="0">
            <a:off x="17996484" y="1957099"/>
            <a:ext cx="11717318" cy="7381910"/>
          </a:xfrm>
          <a:custGeom>
            <a:avLst/>
            <a:gdLst/>
            <a:ahLst/>
            <a:cxnLst/>
            <a:rect r="r" b="b" t="t" l="l"/>
            <a:pathLst>
              <a:path h="7381910" w="11717318">
                <a:moveTo>
                  <a:pt x="0" y="0"/>
                </a:moveTo>
                <a:lnTo>
                  <a:pt x="11717318" y="0"/>
                </a:lnTo>
                <a:lnTo>
                  <a:pt x="11717318" y="7381911"/>
                </a:lnTo>
                <a:lnTo>
                  <a:pt x="0" y="7381911"/>
                </a:lnTo>
                <a:lnTo>
                  <a:pt x="0" y="0"/>
                </a:lnTo>
                <a:close/>
              </a:path>
            </a:pathLst>
          </a:custGeom>
          <a:blipFill>
            <a:blip r:embed="rId4">
              <a:alphaModFix amt="0"/>
            </a:blip>
            <a:stretch>
              <a:fillRect l="0" t="0" r="0" b="0"/>
            </a:stretch>
          </a:blipFill>
        </p:spPr>
      </p:sp>
      <p:sp>
        <p:nvSpPr>
          <p:cNvPr name="TextBox 5" id="5"/>
          <p:cNvSpPr txBox="true"/>
          <p:nvPr/>
        </p:nvSpPr>
        <p:spPr>
          <a:xfrm rot="0">
            <a:off x="1028700" y="339725"/>
            <a:ext cx="8021581"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rimson Pro"/>
                <a:ea typeface="Crimson Pro"/>
                <a:cs typeface="Crimson Pro"/>
                <a:sym typeface="Crimson Pro"/>
              </a:rPr>
              <a:t>Giai đoạn 1: Từ 1/5/2009 đến 23/5/2009</a:t>
            </a:r>
          </a:p>
        </p:txBody>
      </p:sp>
      <p:sp>
        <p:nvSpPr>
          <p:cNvPr name="TextBox 6" id="6"/>
          <p:cNvSpPr txBox="true"/>
          <p:nvPr/>
        </p:nvSpPr>
        <p:spPr>
          <a:xfrm rot="0">
            <a:off x="1028700" y="1310669"/>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solidFill>
                <a:latin typeface="Crimson Pro"/>
                <a:ea typeface="Crimson Pro"/>
                <a:cs typeface="Crimson Pro"/>
                <a:sym typeface="Crimson Pro"/>
              </a:rPr>
              <a:t>Các ngày có nhiều Tweets:</a:t>
            </a:r>
          </a:p>
        </p:txBody>
      </p:sp>
      <p:sp>
        <p:nvSpPr>
          <p:cNvPr name="TextBox 7" id="7"/>
          <p:cNvSpPr txBox="true"/>
          <p:nvPr/>
        </p:nvSpPr>
        <p:spPr>
          <a:xfrm rot="0">
            <a:off x="1028700" y="2677874"/>
            <a:ext cx="4528713" cy="41808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3/5/2009:  35,333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17/5/2009: 40,154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18/5/2009: 36,469 Tweets</a:t>
            </a:r>
          </a:p>
          <a:p>
            <a:pPr algn="l">
              <a:lnSpc>
                <a:spcPts val="4759"/>
              </a:lnSpc>
            </a:pPr>
          </a:p>
          <a:p>
            <a:pPr algn="l">
              <a:lnSpc>
                <a:spcPts val="4759"/>
              </a:lnSpc>
              <a:spcBef>
                <a:spcPct val="0"/>
              </a:spcBef>
            </a:pPr>
            <a:r>
              <a:rPr lang="en-US" sz="3399">
                <a:solidFill>
                  <a:srgbClr val="000000"/>
                </a:solidFill>
                <a:latin typeface="Crimson Pro"/>
                <a:ea typeface="Crimson Pro"/>
                <a:cs typeface="Crimson Pro"/>
                <a:sym typeface="Crimson Pro"/>
              </a:rPr>
              <a:t>22/5/2009: 39,074 Tweets</a:t>
            </a:r>
          </a:p>
        </p:txBody>
      </p:sp>
      <p:sp>
        <p:nvSpPr>
          <p:cNvPr name="TextBox 8" id="8"/>
          <p:cNvSpPr txBox="true"/>
          <p:nvPr/>
        </p:nvSpPr>
        <p:spPr>
          <a:xfrm rot="0">
            <a:off x="845962" y="9272335"/>
            <a:ext cx="4894189"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30/5/2009: 103,673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1/6/2009:    110,290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6/6/2009:   111,676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15/6/2009: 109,781 Tweets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48247" y="9811558"/>
            <a:ext cx="11248237" cy="7283233"/>
          </a:xfrm>
          <a:custGeom>
            <a:avLst/>
            <a:gdLst/>
            <a:ahLst/>
            <a:cxnLst/>
            <a:rect r="r" b="b" t="t" l="l"/>
            <a:pathLst>
              <a:path h="7283233" w="11248237">
                <a:moveTo>
                  <a:pt x="0" y="0"/>
                </a:moveTo>
                <a:lnTo>
                  <a:pt x="11248237" y="0"/>
                </a:lnTo>
                <a:lnTo>
                  <a:pt x="11248237" y="7283234"/>
                </a:lnTo>
                <a:lnTo>
                  <a:pt x="0" y="7283234"/>
                </a:lnTo>
                <a:lnTo>
                  <a:pt x="0" y="0"/>
                </a:lnTo>
                <a:close/>
              </a:path>
            </a:pathLst>
          </a:custGeom>
          <a:blipFill>
            <a:blip r:embed="rId2">
              <a:alphaModFix amt="0"/>
            </a:blip>
            <a:stretch>
              <a:fillRect l="0" t="0" r="0" b="0"/>
            </a:stretch>
          </a:blipFill>
        </p:spPr>
      </p:sp>
      <p:sp>
        <p:nvSpPr>
          <p:cNvPr name="Freeform 3" id="3"/>
          <p:cNvSpPr/>
          <p:nvPr/>
        </p:nvSpPr>
        <p:spPr>
          <a:xfrm flipH="false" flipV="false" rot="0">
            <a:off x="15782806" y="-949020"/>
            <a:ext cx="11301259" cy="1977720"/>
          </a:xfrm>
          <a:custGeom>
            <a:avLst/>
            <a:gdLst/>
            <a:ahLst/>
            <a:cxnLst/>
            <a:rect r="r" b="b" t="t" l="l"/>
            <a:pathLst>
              <a:path h="1977720" w="11301259">
                <a:moveTo>
                  <a:pt x="0" y="0"/>
                </a:moveTo>
                <a:lnTo>
                  <a:pt x="11301258" y="0"/>
                </a:lnTo>
                <a:lnTo>
                  <a:pt x="11301258" y="1977720"/>
                </a:lnTo>
                <a:lnTo>
                  <a:pt x="0" y="1977720"/>
                </a:lnTo>
                <a:lnTo>
                  <a:pt x="0" y="0"/>
                </a:lnTo>
                <a:close/>
              </a:path>
            </a:pathLst>
          </a:custGeom>
          <a:blipFill>
            <a:blip r:embed="rId3">
              <a:alphaModFix amt="0"/>
            </a:blip>
            <a:stretch>
              <a:fillRect l="0" t="0" r="0" b="0"/>
            </a:stretch>
          </a:blipFill>
        </p:spPr>
      </p:sp>
      <p:sp>
        <p:nvSpPr>
          <p:cNvPr name="Freeform 4" id="4"/>
          <p:cNvSpPr/>
          <p:nvPr/>
        </p:nvSpPr>
        <p:spPr>
          <a:xfrm flipH="false" flipV="false" rot="0">
            <a:off x="6748247" y="1876934"/>
            <a:ext cx="11248237" cy="7086389"/>
          </a:xfrm>
          <a:custGeom>
            <a:avLst/>
            <a:gdLst/>
            <a:ahLst/>
            <a:cxnLst/>
            <a:rect r="r" b="b" t="t" l="l"/>
            <a:pathLst>
              <a:path h="7086389" w="11248237">
                <a:moveTo>
                  <a:pt x="0" y="0"/>
                </a:moveTo>
                <a:lnTo>
                  <a:pt x="11248237" y="0"/>
                </a:lnTo>
                <a:lnTo>
                  <a:pt x="11248237" y="7086390"/>
                </a:lnTo>
                <a:lnTo>
                  <a:pt x="0" y="7086390"/>
                </a:lnTo>
                <a:lnTo>
                  <a:pt x="0" y="0"/>
                </a:lnTo>
                <a:close/>
              </a:path>
            </a:pathLst>
          </a:custGeom>
          <a:blipFill>
            <a:blip r:embed="rId4"/>
            <a:stretch>
              <a:fillRect l="0" t="0" r="0" b="0"/>
            </a:stretch>
          </a:blipFill>
        </p:spPr>
      </p:sp>
      <p:sp>
        <p:nvSpPr>
          <p:cNvPr name="TextBox 5" id="5"/>
          <p:cNvSpPr txBox="true"/>
          <p:nvPr/>
        </p:nvSpPr>
        <p:spPr>
          <a:xfrm rot="0">
            <a:off x="1028700" y="339725"/>
            <a:ext cx="8389654" cy="68897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Crimson Pro"/>
                <a:ea typeface="Crimson Pro"/>
                <a:cs typeface="Crimson Pro"/>
                <a:sym typeface="Crimson Pro"/>
              </a:rPr>
              <a:t>Giai đoạn 2: Từ 24/5/2009 đến 16/6/2009</a:t>
            </a:r>
          </a:p>
        </p:txBody>
      </p:sp>
      <p:sp>
        <p:nvSpPr>
          <p:cNvPr name="TextBox 6" id="6"/>
          <p:cNvSpPr txBox="true"/>
          <p:nvPr/>
        </p:nvSpPr>
        <p:spPr>
          <a:xfrm rot="0">
            <a:off x="1028700" y="1310669"/>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solidFill>
                <a:latin typeface="Crimson Pro"/>
                <a:ea typeface="Crimson Pro"/>
                <a:cs typeface="Crimson Pro"/>
                <a:sym typeface="Crimson Pro"/>
              </a:rPr>
              <a:t>Các ngày có nhiều Tweets:</a:t>
            </a:r>
          </a:p>
        </p:txBody>
      </p:sp>
      <p:sp>
        <p:nvSpPr>
          <p:cNvPr name="TextBox 7" id="7"/>
          <p:cNvSpPr txBox="true"/>
          <p:nvPr/>
        </p:nvSpPr>
        <p:spPr>
          <a:xfrm rot="0">
            <a:off x="1028700" y="2831980"/>
            <a:ext cx="4894189" cy="41808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30/5/2009: 103,673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1/6/2009:    110,290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6/6/2009:   111,676 Tweets</a:t>
            </a:r>
          </a:p>
          <a:p>
            <a:pPr algn="l">
              <a:lnSpc>
                <a:spcPts val="4759"/>
              </a:lnSpc>
            </a:pPr>
          </a:p>
          <a:p>
            <a:pPr algn="l">
              <a:lnSpc>
                <a:spcPts val="4759"/>
              </a:lnSpc>
              <a:spcBef>
                <a:spcPct val="0"/>
              </a:spcBef>
            </a:pPr>
            <a:r>
              <a:rPr lang="en-US" sz="3399">
                <a:solidFill>
                  <a:srgbClr val="000000"/>
                </a:solidFill>
                <a:latin typeface="Crimson Pro"/>
                <a:ea typeface="Crimson Pro"/>
                <a:cs typeface="Crimson Pro"/>
                <a:sym typeface="Crimson Pro"/>
              </a:rPr>
              <a:t>15/6/2009: 109,781 Tweets</a:t>
            </a:r>
          </a:p>
        </p:txBody>
      </p:sp>
      <p:sp>
        <p:nvSpPr>
          <p:cNvPr name="TextBox 8" id="8"/>
          <p:cNvSpPr txBox="true"/>
          <p:nvPr/>
        </p:nvSpPr>
        <p:spPr>
          <a:xfrm rot="0">
            <a:off x="1295230" y="9471019"/>
            <a:ext cx="4528713"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3/5/2009:  35,333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17/5/2009: 40,154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18/5/2009: 36,469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22/5/2009: 39,074 Tweets</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1183" y="-7142899"/>
            <a:ext cx="11248237" cy="7283233"/>
          </a:xfrm>
          <a:custGeom>
            <a:avLst/>
            <a:gdLst/>
            <a:ahLst/>
            <a:cxnLst/>
            <a:rect r="r" b="b" t="t" l="l"/>
            <a:pathLst>
              <a:path h="7283233" w="11248237">
                <a:moveTo>
                  <a:pt x="0" y="0"/>
                </a:moveTo>
                <a:lnTo>
                  <a:pt x="11248237" y="0"/>
                </a:lnTo>
                <a:lnTo>
                  <a:pt x="11248237" y="7283233"/>
                </a:lnTo>
                <a:lnTo>
                  <a:pt x="0" y="7283233"/>
                </a:lnTo>
                <a:lnTo>
                  <a:pt x="0" y="0"/>
                </a:lnTo>
                <a:close/>
              </a:path>
            </a:pathLst>
          </a:custGeom>
          <a:blipFill>
            <a:blip r:embed="rId2">
              <a:alphaModFix amt="0"/>
            </a:blip>
            <a:stretch>
              <a:fillRect l="0" t="0" r="0" b="0"/>
            </a:stretch>
          </a:blipFill>
        </p:spPr>
      </p:sp>
      <p:sp>
        <p:nvSpPr>
          <p:cNvPr name="Freeform 3" id="3"/>
          <p:cNvSpPr/>
          <p:nvPr/>
        </p:nvSpPr>
        <p:spPr>
          <a:xfrm flipH="false" flipV="false" rot="0">
            <a:off x="1937505" y="3355635"/>
            <a:ext cx="14225553" cy="2489472"/>
          </a:xfrm>
          <a:custGeom>
            <a:avLst/>
            <a:gdLst/>
            <a:ahLst/>
            <a:cxnLst/>
            <a:rect r="r" b="b" t="t" l="l"/>
            <a:pathLst>
              <a:path h="2489472" w="14225553">
                <a:moveTo>
                  <a:pt x="0" y="0"/>
                </a:moveTo>
                <a:lnTo>
                  <a:pt x="14225553" y="0"/>
                </a:lnTo>
                <a:lnTo>
                  <a:pt x="14225553" y="2489472"/>
                </a:lnTo>
                <a:lnTo>
                  <a:pt x="0" y="2489472"/>
                </a:lnTo>
                <a:lnTo>
                  <a:pt x="0" y="0"/>
                </a:lnTo>
                <a:close/>
              </a:path>
            </a:pathLst>
          </a:custGeom>
          <a:blipFill>
            <a:blip r:embed="rId3"/>
            <a:stretch>
              <a:fillRect l="0" t="0" r="0" b="0"/>
            </a:stretch>
          </a:blipFill>
        </p:spPr>
      </p:sp>
      <p:sp>
        <p:nvSpPr>
          <p:cNvPr name="TextBox 4" id="4"/>
          <p:cNvSpPr txBox="true"/>
          <p:nvPr/>
        </p:nvSpPr>
        <p:spPr>
          <a:xfrm rot="0">
            <a:off x="1028700" y="339725"/>
            <a:ext cx="8021581"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rimson Pro"/>
                <a:ea typeface="Crimson Pro"/>
                <a:cs typeface="Crimson Pro"/>
                <a:sym typeface="Crimson Pro"/>
              </a:rPr>
              <a:t>Giai đoạn 1: Từ 1/5/2009 đến 23/5/2009</a:t>
            </a:r>
          </a:p>
        </p:txBody>
      </p:sp>
      <p:sp>
        <p:nvSpPr>
          <p:cNvPr name="TextBox 5" id="5"/>
          <p:cNvSpPr txBox="true"/>
          <p:nvPr/>
        </p:nvSpPr>
        <p:spPr>
          <a:xfrm rot="0">
            <a:off x="-4635387" y="64134"/>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alpha val="0"/>
                  </a:srgbClr>
                </a:solidFill>
                <a:latin typeface="Crimson Pro"/>
                <a:ea typeface="Crimson Pro"/>
                <a:cs typeface="Crimson Pro"/>
                <a:sym typeface="Crimson Pro"/>
              </a:rPr>
              <a:t>Các ngày có nhiều Tweets:</a:t>
            </a:r>
          </a:p>
        </p:txBody>
      </p:sp>
      <p:sp>
        <p:nvSpPr>
          <p:cNvPr name="TextBox 6" id="6"/>
          <p:cNvSpPr txBox="true"/>
          <p:nvPr/>
        </p:nvSpPr>
        <p:spPr>
          <a:xfrm rot="0">
            <a:off x="-4102327" y="2964190"/>
            <a:ext cx="4528713"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3/5/2009:  35,333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17/5/2009: 40,154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18/5/2009: 36,469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22/5/2009: 39,074 Tweets</a:t>
            </a:r>
          </a:p>
        </p:txBody>
      </p:sp>
      <p:sp>
        <p:nvSpPr>
          <p:cNvPr name="TextBox 7" id="7"/>
          <p:cNvSpPr txBox="true"/>
          <p:nvPr/>
        </p:nvSpPr>
        <p:spPr>
          <a:xfrm rot="0">
            <a:off x="1028700" y="1813220"/>
            <a:ext cx="16230600"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Sử dụng mô hình LDA (Latent Dirichlet Allocation) để phân tích các topic thường xuất hiện trong các tweet, thu được kết quả như sau:</a:t>
            </a:r>
          </a:p>
        </p:txBody>
      </p:sp>
      <p:sp>
        <p:nvSpPr>
          <p:cNvPr name="TextBox 8" id="8"/>
          <p:cNvSpPr txBox="true"/>
          <p:nvPr/>
        </p:nvSpPr>
        <p:spPr>
          <a:xfrm rot="0">
            <a:off x="1028700" y="6140382"/>
            <a:ext cx="15782565" cy="178054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Output cho ra từ mô hình LDA khá chung chung, mơ hồ, tạm thời kết luận rằng các chủ đề thường xuất hiện là các câu chuyện phiếm về các vấn đề xoay quanh cuộc sống của mọi người</a:t>
            </a:r>
          </a:p>
        </p:txBody>
      </p:sp>
      <p:sp>
        <p:nvSpPr>
          <p:cNvPr name="TextBox 9" id="9"/>
          <p:cNvSpPr txBox="true"/>
          <p:nvPr/>
        </p:nvSpPr>
        <p:spPr>
          <a:xfrm rot="0">
            <a:off x="1028700" y="8216197"/>
            <a:ext cx="14022416"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Các chủ đề được bàn tán nhiều là về ngày mới, chia sẻ cảm xúc về một vấn đề gì đó</a:t>
            </a:r>
          </a:p>
        </p:txBody>
      </p:sp>
      <p:sp>
        <p:nvSpPr>
          <p:cNvPr name="Freeform 10" id="10"/>
          <p:cNvSpPr/>
          <p:nvPr/>
        </p:nvSpPr>
        <p:spPr>
          <a:xfrm flipH="false" flipV="false" rot="0">
            <a:off x="17259300" y="3355635"/>
            <a:ext cx="14225553" cy="2507254"/>
          </a:xfrm>
          <a:custGeom>
            <a:avLst/>
            <a:gdLst/>
            <a:ahLst/>
            <a:cxnLst/>
            <a:rect r="r" b="b" t="t" l="l"/>
            <a:pathLst>
              <a:path h="2507254" w="14225553">
                <a:moveTo>
                  <a:pt x="0" y="0"/>
                </a:moveTo>
                <a:lnTo>
                  <a:pt x="14225553" y="0"/>
                </a:lnTo>
                <a:lnTo>
                  <a:pt x="14225553" y="2507254"/>
                </a:lnTo>
                <a:lnTo>
                  <a:pt x="0" y="2507254"/>
                </a:lnTo>
                <a:lnTo>
                  <a:pt x="0" y="0"/>
                </a:lnTo>
                <a:close/>
              </a:path>
            </a:pathLst>
          </a:custGeom>
          <a:blipFill>
            <a:blip r:embed="rId4">
              <a:alphaModFix amt="0"/>
            </a:blip>
            <a:stretch>
              <a:fillRect l="0" t="0" r="0" b="0"/>
            </a:stretch>
          </a:blipFill>
        </p:spPr>
      </p:sp>
      <p:sp>
        <p:nvSpPr>
          <p:cNvPr name="TextBox 11" id="11"/>
          <p:cNvSpPr txBox="true"/>
          <p:nvPr/>
        </p:nvSpPr>
        <p:spPr>
          <a:xfrm rot="0">
            <a:off x="16163058" y="339725"/>
            <a:ext cx="8389654"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alpha val="0"/>
                  </a:srgbClr>
                </a:solidFill>
                <a:latin typeface="Crimson Pro"/>
                <a:ea typeface="Crimson Pro"/>
                <a:cs typeface="Crimson Pro"/>
                <a:sym typeface="Crimson Pro"/>
              </a:rPr>
              <a:t>Giai đoạn 2: Từ 24/5/2009 đến 16/6/2009</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1183" y="-7142899"/>
            <a:ext cx="11248237" cy="7283233"/>
          </a:xfrm>
          <a:custGeom>
            <a:avLst/>
            <a:gdLst/>
            <a:ahLst/>
            <a:cxnLst/>
            <a:rect r="r" b="b" t="t" l="l"/>
            <a:pathLst>
              <a:path h="7283233" w="11248237">
                <a:moveTo>
                  <a:pt x="0" y="0"/>
                </a:moveTo>
                <a:lnTo>
                  <a:pt x="11248237" y="0"/>
                </a:lnTo>
                <a:lnTo>
                  <a:pt x="11248237" y="7283233"/>
                </a:lnTo>
                <a:lnTo>
                  <a:pt x="0" y="7283233"/>
                </a:lnTo>
                <a:lnTo>
                  <a:pt x="0" y="0"/>
                </a:lnTo>
                <a:close/>
              </a:path>
            </a:pathLst>
          </a:custGeom>
          <a:blipFill>
            <a:blip r:embed="rId2">
              <a:alphaModFix amt="0"/>
            </a:blip>
            <a:stretch>
              <a:fillRect l="0" t="0" r="0" b="0"/>
            </a:stretch>
          </a:blipFill>
        </p:spPr>
      </p:sp>
      <p:sp>
        <p:nvSpPr>
          <p:cNvPr name="Freeform 3" id="3"/>
          <p:cNvSpPr/>
          <p:nvPr/>
        </p:nvSpPr>
        <p:spPr>
          <a:xfrm flipH="false" flipV="false" rot="0">
            <a:off x="-13380488" y="3373417"/>
            <a:ext cx="14225553" cy="2489472"/>
          </a:xfrm>
          <a:custGeom>
            <a:avLst/>
            <a:gdLst/>
            <a:ahLst/>
            <a:cxnLst/>
            <a:rect r="r" b="b" t="t" l="l"/>
            <a:pathLst>
              <a:path h="2489472" w="14225553">
                <a:moveTo>
                  <a:pt x="0" y="0"/>
                </a:moveTo>
                <a:lnTo>
                  <a:pt x="14225554" y="0"/>
                </a:lnTo>
                <a:lnTo>
                  <a:pt x="14225554" y="2489472"/>
                </a:lnTo>
                <a:lnTo>
                  <a:pt x="0" y="2489472"/>
                </a:lnTo>
                <a:lnTo>
                  <a:pt x="0" y="0"/>
                </a:lnTo>
                <a:close/>
              </a:path>
            </a:pathLst>
          </a:custGeom>
          <a:blipFill>
            <a:blip r:embed="rId3">
              <a:alphaModFix amt="0"/>
            </a:blip>
            <a:stretch>
              <a:fillRect l="0" t="0" r="0" b="0"/>
            </a:stretch>
          </a:blipFill>
        </p:spPr>
      </p:sp>
      <p:sp>
        <p:nvSpPr>
          <p:cNvPr name="TextBox 4" id="4"/>
          <p:cNvSpPr txBox="true"/>
          <p:nvPr/>
        </p:nvSpPr>
        <p:spPr>
          <a:xfrm rot="0">
            <a:off x="-6992881" y="339725"/>
            <a:ext cx="8021581"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alpha val="0"/>
                  </a:srgbClr>
                </a:solidFill>
                <a:latin typeface="Crimson Pro"/>
                <a:ea typeface="Crimson Pro"/>
                <a:cs typeface="Crimson Pro"/>
                <a:sym typeface="Crimson Pro"/>
              </a:rPr>
              <a:t>Giai đoạn 1: Từ 1/5/2009 đến 23/5/2009</a:t>
            </a:r>
          </a:p>
        </p:txBody>
      </p:sp>
      <p:sp>
        <p:nvSpPr>
          <p:cNvPr name="TextBox 5" id="5"/>
          <p:cNvSpPr txBox="true"/>
          <p:nvPr/>
        </p:nvSpPr>
        <p:spPr>
          <a:xfrm rot="0">
            <a:off x="-4635387" y="64134"/>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alpha val="0"/>
                  </a:srgbClr>
                </a:solidFill>
                <a:latin typeface="Crimson Pro"/>
                <a:ea typeface="Crimson Pro"/>
                <a:cs typeface="Crimson Pro"/>
                <a:sym typeface="Crimson Pro"/>
              </a:rPr>
              <a:t>Các ngày có nhiều Tweets:</a:t>
            </a:r>
          </a:p>
        </p:txBody>
      </p:sp>
      <p:sp>
        <p:nvSpPr>
          <p:cNvPr name="TextBox 6" id="6"/>
          <p:cNvSpPr txBox="true"/>
          <p:nvPr/>
        </p:nvSpPr>
        <p:spPr>
          <a:xfrm rot="0">
            <a:off x="-4102327" y="2964190"/>
            <a:ext cx="4528713"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3/5/2009:  35,333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17/5/2009: 40,154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18/5/2009: 36,469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22/5/2009: 39,074 Tweets</a:t>
            </a:r>
          </a:p>
        </p:txBody>
      </p:sp>
      <p:sp>
        <p:nvSpPr>
          <p:cNvPr name="TextBox 7" id="7"/>
          <p:cNvSpPr txBox="true"/>
          <p:nvPr/>
        </p:nvSpPr>
        <p:spPr>
          <a:xfrm rot="0">
            <a:off x="1028700" y="1813220"/>
            <a:ext cx="16230600"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Sử dụng mô hình LDA (Latent Dirichlet Allocation) để phân tích các topic thường xuất hiện trong các tweet, thu được kết quả như sau:</a:t>
            </a:r>
          </a:p>
        </p:txBody>
      </p:sp>
      <p:sp>
        <p:nvSpPr>
          <p:cNvPr name="TextBox 8" id="8"/>
          <p:cNvSpPr txBox="true"/>
          <p:nvPr/>
        </p:nvSpPr>
        <p:spPr>
          <a:xfrm rot="0">
            <a:off x="1028700" y="6140382"/>
            <a:ext cx="15782565" cy="178054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Output cho ra từ mô hình LDA khá chung chung, chủ yếu là các từ ngữ cảm thán</a:t>
            </a:r>
          </a:p>
          <a:p>
            <a:pPr algn="l">
              <a:lnSpc>
                <a:spcPts val="4759"/>
              </a:lnSpc>
              <a:spcBef>
                <a:spcPct val="0"/>
              </a:spcBef>
            </a:pPr>
            <a:r>
              <a:rPr lang="en-US" sz="3399">
                <a:solidFill>
                  <a:srgbClr val="000000"/>
                </a:solidFill>
                <a:latin typeface="Crimson Pro"/>
                <a:ea typeface="Crimson Pro"/>
                <a:cs typeface="Crimson Pro"/>
                <a:sym typeface="Crimson Pro"/>
              </a:rPr>
              <a:t>Cụm từ xuất hiện nhiều: MTV Movie Awards</a:t>
            </a:r>
          </a:p>
          <a:p>
            <a:pPr algn="l">
              <a:lnSpc>
                <a:spcPts val="4759"/>
              </a:lnSpc>
              <a:spcBef>
                <a:spcPct val="0"/>
              </a:spcBef>
            </a:pPr>
            <a:r>
              <a:rPr lang="en-US" sz="3399">
                <a:solidFill>
                  <a:srgbClr val="000000"/>
                </a:solidFill>
                <a:latin typeface="Crimson Pro"/>
                <a:ea typeface="Crimson Pro"/>
                <a:cs typeface="Crimson Pro"/>
                <a:sym typeface="Crimson Pro"/>
              </a:rPr>
              <a:t>31/5/2009: MTV Movie Award</a:t>
            </a:r>
          </a:p>
        </p:txBody>
      </p:sp>
      <p:sp>
        <p:nvSpPr>
          <p:cNvPr name="TextBox 9" id="9"/>
          <p:cNvSpPr txBox="true"/>
          <p:nvPr/>
        </p:nvSpPr>
        <p:spPr>
          <a:xfrm rot="0">
            <a:off x="1028700" y="8216197"/>
            <a:ext cx="3629705"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Best  Movie: Twilight</a:t>
            </a:r>
          </a:p>
        </p:txBody>
      </p:sp>
      <p:sp>
        <p:nvSpPr>
          <p:cNvPr name="Freeform 10" id="10"/>
          <p:cNvSpPr/>
          <p:nvPr/>
        </p:nvSpPr>
        <p:spPr>
          <a:xfrm flipH="false" flipV="false" rot="0">
            <a:off x="1807206" y="3337853"/>
            <a:ext cx="14225553" cy="2507254"/>
          </a:xfrm>
          <a:custGeom>
            <a:avLst/>
            <a:gdLst/>
            <a:ahLst/>
            <a:cxnLst/>
            <a:rect r="r" b="b" t="t" l="l"/>
            <a:pathLst>
              <a:path h="2507254" w="14225553">
                <a:moveTo>
                  <a:pt x="0" y="0"/>
                </a:moveTo>
                <a:lnTo>
                  <a:pt x="14225553" y="0"/>
                </a:lnTo>
                <a:lnTo>
                  <a:pt x="14225553" y="2507254"/>
                </a:lnTo>
                <a:lnTo>
                  <a:pt x="0" y="2507254"/>
                </a:lnTo>
                <a:lnTo>
                  <a:pt x="0" y="0"/>
                </a:lnTo>
                <a:close/>
              </a:path>
            </a:pathLst>
          </a:custGeom>
          <a:blipFill>
            <a:blip r:embed="rId4"/>
            <a:stretch>
              <a:fillRect l="0" t="0" r="0" b="0"/>
            </a:stretch>
          </a:blipFill>
        </p:spPr>
      </p:sp>
      <p:sp>
        <p:nvSpPr>
          <p:cNvPr name="TextBox 11" id="11"/>
          <p:cNvSpPr txBox="true"/>
          <p:nvPr/>
        </p:nvSpPr>
        <p:spPr>
          <a:xfrm rot="0">
            <a:off x="1028700" y="339725"/>
            <a:ext cx="8389654"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rimson Pro"/>
                <a:ea typeface="Crimson Pro"/>
                <a:cs typeface="Crimson Pro"/>
                <a:sym typeface="Crimson Pro"/>
              </a:rPr>
              <a:t>Giai đoạn 2: Từ 24/5/2009 đến 16/6/2009</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82806" y="-949020"/>
            <a:ext cx="11301259" cy="1977720"/>
          </a:xfrm>
          <a:custGeom>
            <a:avLst/>
            <a:gdLst/>
            <a:ahLst/>
            <a:cxnLst/>
            <a:rect r="r" b="b" t="t" l="l"/>
            <a:pathLst>
              <a:path h="1977720" w="11301259">
                <a:moveTo>
                  <a:pt x="0" y="0"/>
                </a:moveTo>
                <a:lnTo>
                  <a:pt x="11301258" y="0"/>
                </a:lnTo>
                <a:lnTo>
                  <a:pt x="11301258" y="1977720"/>
                </a:lnTo>
                <a:lnTo>
                  <a:pt x="0" y="1977720"/>
                </a:lnTo>
                <a:lnTo>
                  <a:pt x="0" y="0"/>
                </a:lnTo>
                <a:close/>
              </a:path>
            </a:pathLst>
          </a:custGeom>
          <a:blipFill>
            <a:blip r:embed="rId2">
              <a:alphaModFix amt="0"/>
            </a:blip>
            <a:stretch>
              <a:fillRect l="0" t="0" r="0" b="0"/>
            </a:stretch>
          </a:blipFill>
        </p:spPr>
      </p:sp>
      <p:sp>
        <p:nvSpPr>
          <p:cNvPr name="Freeform 3" id="3"/>
          <p:cNvSpPr/>
          <p:nvPr/>
        </p:nvSpPr>
        <p:spPr>
          <a:xfrm flipH="false" flipV="false" rot="0">
            <a:off x="17996484" y="1957099"/>
            <a:ext cx="11717318" cy="7381910"/>
          </a:xfrm>
          <a:custGeom>
            <a:avLst/>
            <a:gdLst/>
            <a:ahLst/>
            <a:cxnLst/>
            <a:rect r="r" b="b" t="t" l="l"/>
            <a:pathLst>
              <a:path h="7381910" w="11717318">
                <a:moveTo>
                  <a:pt x="0" y="0"/>
                </a:moveTo>
                <a:lnTo>
                  <a:pt x="11717318" y="0"/>
                </a:lnTo>
                <a:lnTo>
                  <a:pt x="11717318" y="7381911"/>
                </a:lnTo>
                <a:lnTo>
                  <a:pt x="0" y="7381911"/>
                </a:lnTo>
                <a:lnTo>
                  <a:pt x="0" y="0"/>
                </a:lnTo>
                <a:close/>
              </a:path>
            </a:pathLst>
          </a:custGeom>
          <a:blipFill>
            <a:blip r:embed="rId3">
              <a:alphaModFix amt="0"/>
            </a:blip>
            <a:stretch>
              <a:fillRect l="0" t="0" r="0" b="0"/>
            </a:stretch>
          </a:blipFill>
        </p:spPr>
      </p:sp>
      <p:sp>
        <p:nvSpPr>
          <p:cNvPr name="Freeform 4" id="4"/>
          <p:cNvSpPr/>
          <p:nvPr/>
        </p:nvSpPr>
        <p:spPr>
          <a:xfrm flipH="false" flipV="false" rot="0">
            <a:off x="7044598" y="1671984"/>
            <a:ext cx="10726621" cy="6878446"/>
          </a:xfrm>
          <a:custGeom>
            <a:avLst/>
            <a:gdLst/>
            <a:ahLst/>
            <a:cxnLst/>
            <a:rect r="r" b="b" t="t" l="l"/>
            <a:pathLst>
              <a:path h="6878446" w="10726621">
                <a:moveTo>
                  <a:pt x="0" y="0"/>
                </a:moveTo>
                <a:lnTo>
                  <a:pt x="10726621" y="0"/>
                </a:lnTo>
                <a:lnTo>
                  <a:pt x="10726621" y="6878446"/>
                </a:lnTo>
                <a:lnTo>
                  <a:pt x="0" y="6878446"/>
                </a:lnTo>
                <a:lnTo>
                  <a:pt x="0" y="0"/>
                </a:lnTo>
                <a:close/>
              </a:path>
            </a:pathLst>
          </a:custGeom>
          <a:blipFill>
            <a:blip r:embed="rId4"/>
            <a:stretch>
              <a:fillRect l="0" t="0" r="0" b="0"/>
            </a:stretch>
          </a:blipFill>
        </p:spPr>
      </p:sp>
      <p:sp>
        <p:nvSpPr>
          <p:cNvPr name="TextBox 5" id="5"/>
          <p:cNvSpPr txBox="true"/>
          <p:nvPr/>
        </p:nvSpPr>
        <p:spPr>
          <a:xfrm rot="0">
            <a:off x="1028700" y="339725"/>
            <a:ext cx="8387188" cy="68897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Crimson Pro"/>
                <a:ea typeface="Crimson Pro"/>
                <a:cs typeface="Crimson Pro"/>
                <a:sym typeface="Crimson Pro"/>
              </a:rPr>
              <a:t>Giai đoạn 3: Từ 16/6/2009 đến 25/6/2009</a:t>
            </a:r>
          </a:p>
        </p:txBody>
      </p:sp>
      <p:sp>
        <p:nvSpPr>
          <p:cNvPr name="TextBox 6" id="6"/>
          <p:cNvSpPr txBox="true"/>
          <p:nvPr/>
        </p:nvSpPr>
        <p:spPr>
          <a:xfrm rot="0">
            <a:off x="1028700" y="1310669"/>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solidFill>
                <a:latin typeface="Crimson Pro"/>
                <a:ea typeface="Crimson Pro"/>
                <a:cs typeface="Crimson Pro"/>
                <a:sym typeface="Crimson Pro"/>
              </a:rPr>
              <a:t>Các ngày có nhiều Tweets:</a:t>
            </a:r>
          </a:p>
        </p:txBody>
      </p:sp>
      <p:sp>
        <p:nvSpPr>
          <p:cNvPr name="TextBox 7" id="7"/>
          <p:cNvSpPr txBox="true"/>
          <p:nvPr/>
        </p:nvSpPr>
        <p:spPr>
          <a:xfrm rot="0">
            <a:off x="1028700" y="2702904"/>
            <a:ext cx="4554821" cy="41808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17/6/2009:  44,012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18/6/2009: 43,004 Tweets</a:t>
            </a:r>
          </a:p>
          <a:p>
            <a:pPr algn="l">
              <a:lnSpc>
                <a:spcPts val="4759"/>
              </a:lnSpc>
            </a:pPr>
          </a:p>
          <a:p>
            <a:pPr algn="l">
              <a:lnSpc>
                <a:spcPts val="4759"/>
              </a:lnSpc>
            </a:pPr>
            <a:r>
              <a:rPr lang="en-US" sz="3399">
                <a:solidFill>
                  <a:srgbClr val="000000"/>
                </a:solidFill>
                <a:latin typeface="Crimson Pro"/>
                <a:ea typeface="Crimson Pro"/>
                <a:cs typeface="Crimson Pro"/>
                <a:sym typeface="Crimson Pro"/>
              </a:rPr>
              <a:t>19/6/2009: 43,136 Tweets</a:t>
            </a:r>
          </a:p>
          <a:p>
            <a:pPr algn="l">
              <a:lnSpc>
                <a:spcPts val="4759"/>
              </a:lnSpc>
            </a:pPr>
          </a:p>
          <a:p>
            <a:pPr algn="l">
              <a:lnSpc>
                <a:spcPts val="4759"/>
              </a:lnSpc>
              <a:spcBef>
                <a:spcPct val="0"/>
              </a:spcBef>
            </a:pPr>
            <a:r>
              <a:rPr lang="en-US" sz="3399">
                <a:solidFill>
                  <a:srgbClr val="000000"/>
                </a:solidFill>
                <a:latin typeface="Crimson Pro"/>
                <a:ea typeface="Crimson Pro"/>
                <a:cs typeface="Crimson Pro"/>
                <a:sym typeface="Crimson Pro"/>
              </a:rPr>
              <a:t>20/6/2009: 43,136 Tweets</a:t>
            </a:r>
          </a:p>
        </p:txBody>
      </p:sp>
      <p:sp>
        <p:nvSpPr>
          <p:cNvPr name="TextBox 8" id="8"/>
          <p:cNvSpPr txBox="true"/>
          <p:nvPr/>
        </p:nvSpPr>
        <p:spPr>
          <a:xfrm rot="0">
            <a:off x="845962" y="9272335"/>
            <a:ext cx="4894189"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30/5/2009: 103,673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1/6/2009:    110,290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6/6/2009:   111,676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15/6/2009: 109,781 Tweets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1183" y="-7142899"/>
            <a:ext cx="11248237" cy="7283233"/>
          </a:xfrm>
          <a:custGeom>
            <a:avLst/>
            <a:gdLst/>
            <a:ahLst/>
            <a:cxnLst/>
            <a:rect r="r" b="b" t="t" l="l"/>
            <a:pathLst>
              <a:path h="7283233" w="11248237">
                <a:moveTo>
                  <a:pt x="0" y="0"/>
                </a:moveTo>
                <a:lnTo>
                  <a:pt x="11248237" y="0"/>
                </a:lnTo>
                <a:lnTo>
                  <a:pt x="11248237" y="7283233"/>
                </a:lnTo>
                <a:lnTo>
                  <a:pt x="0" y="7283233"/>
                </a:lnTo>
                <a:lnTo>
                  <a:pt x="0" y="0"/>
                </a:lnTo>
                <a:close/>
              </a:path>
            </a:pathLst>
          </a:custGeom>
          <a:blipFill>
            <a:blip r:embed="rId2">
              <a:alphaModFix amt="0"/>
            </a:blip>
            <a:stretch>
              <a:fillRect l="0" t="0" r="0" b="0"/>
            </a:stretch>
          </a:blipFill>
        </p:spPr>
      </p:sp>
      <p:sp>
        <p:nvSpPr>
          <p:cNvPr name="Freeform 3" id="3"/>
          <p:cNvSpPr/>
          <p:nvPr/>
        </p:nvSpPr>
        <p:spPr>
          <a:xfrm flipH="false" flipV="false" rot="0">
            <a:off x="-13380488" y="3373417"/>
            <a:ext cx="14225553" cy="2489472"/>
          </a:xfrm>
          <a:custGeom>
            <a:avLst/>
            <a:gdLst/>
            <a:ahLst/>
            <a:cxnLst/>
            <a:rect r="r" b="b" t="t" l="l"/>
            <a:pathLst>
              <a:path h="2489472" w="14225553">
                <a:moveTo>
                  <a:pt x="0" y="0"/>
                </a:moveTo>
                <a:lnTo>
                  <a:pt x="14225554" y="0"/>
                </a:lnTo>
                <a:lnTo>
                  <a:pt x="14225554" y="2489472"/>
                </a:lnTo>
                <a:lnTo>
                  <a:pt x="0" y="2489472"/>
                </a:lnTo>
                <a:lnTo>
                  <a:pt x="0" y="0"/>
                </a:lnTo>
                <a:close/>
              </a:path>
            </a:pathLst>
          </a:custGeom>
          <a:blipFill>
            <a:blip r:embed="rId3">
              <a:alphaModFix amt="0"/>
            </a:blip>
            <a:stretch>
              <a:fillRect l="0" t="0" r="0" b="0"/>
            </a:stretch>
          </a:blipFill>
        </p:spPr>
      </p:sp>
      <p:sp>
        <p:nvSpPr>
          <p:cNvPr name="Freeform 4" id="4"/>
          <p:cNvSpPr/>
          <p:nvPr/>
        </p:nvSpPr>
        <p:spPr>
          <a:xfrm flipH="false" flipV="false" rot="0">
            <a:off x="1807206" y="3373417"/>
            <a:ext cx="14127780" cy="2525341"/>
          </a:xfrm>
          <a:custGeom>
            <a:avLst/>
            <a:gdLst/>
            <a:ahLst/>
            <a:cxnLst/>
            <a:rect r="r" b="b" t="t" l="l"/>
            <a:pathLst>
              <a:path h="2525341" w="14127780">
                <a:moveTo>
                  <a:pt x="0" y="0"/>
                </a:moveTo>
                <a:lnTo>
                  <a:pt x="14127780" y="0"/>
                </a:lnTo>
                <a:lnTo>
                  <a:pt x="14127780" y="2525341"/>
                </a:lnTo>
                <a:lnTo>
                  <a:pt x="0" y="2525341"/>
                </a:lnTo>
                <a:lnTo>
                  <a:pt x="0" y="0"/>
                </a:lnTo>
                <a:close/>
              </a:path>
            </a:pathLst>
          </a:custGeom>
          <a:blipFill>
            <a:blip r:embed="rId4"/>
            <a:stretch>
              <a:fillRect l="0" t="0" r="0" b="0"/>
            </a:stretch>
          </a:blipFill>
        </p:spPr>
      </p:sp>
      <p:sp>
        <p:nvSpPr>
          <p:cNvPr name="TextBox 5" id="5"/>
          <p:cNvSpPr txBox="true"/>
          <p:nvPr/>
        </p:nvSpPr>
        <p:spPr>
          <a:xfrm rot="0">
            <a:off x="-6992881" y="339725"/>
            <a:ext cx="8021581"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alpha val="0"/>
                  </a:srgbClr>
                </a:solidFill>
                <a:latin typeface="Crimson Pro"/>
                <a:ea typeface="Crimson Pro"/>
                <a:cs typeface="Crimson Pro"/>
                <a:sym typeface="Crimson Pro"/>
              </a:rPr>
              <a:t>Giai đoạn 1: Từ 1/5/2009 đến 23/5/2009</a:t>
            </a:r>
          </a:p>
        </p:txBody>
      </p:sp>
      <p:sp>
        <p:nvSpPr>
          <p:cNvPr name="TextBox 6" id="6"/>
          <p:cNvSpPr txBox="true"/>
          <p:nvPr/>
        </p:nvSpPr>
        <p:spPr>
          <a:xfrm rot="0">
            <a:off x="-4635387" y="64134"/>
            <a:ext cx="5061772" cy="646430"/>
          </a:xfrm>
          <a:prstGeom prst="rect">
            <a:avLst/>
          </a:prstGeom>
        </p:spPr>
        <p:txBody>
          <a:bodyPr anchor="t" rtlCol="false" tIns="0" lIns="0" bIns="0" rIns="0">
            <a:spAutoFit/>
          </a:bodyPr>
          <a:lstStyle/>
          <a:p>
            <a:pPr algn="l">
              <a:lnSpc>
                <a:spcPts val="5319"/>
              </a:lnSpc>
              <a:spcBef>
                <a:spcPct val="0"/>
              </a:spcBef>
            </a:pPr>
            <a:r>
              <a:rPr lang="en-US" sz="3799">
                <a:solidFill>
                  <a:srgbClr val="000000">
                    <a:alpha val="0"/>
                  </a:srgbClr>
                </a:solidFill>
                <a:latin typeface="Crimson Pro"/>
                <a:ea typeface="Crimson Pro"/>
                <a:cs typeface="Crimson Pro"/>
                <a:sym typeface="Crimson Pro"/>
              </a:rPr>
              <a:t>Các ngày có nhiều Tweets:</a:t>
            </a:r>
          </a:p>
        </p:txBody>
      </p:sp>
      <p:sp>
        <p:nvSpPr>
          <p:cNvPr name="TextBox 7" id="7"/>
          <p:cNvSpPr txBox="true"/>
          <p:nvPr/>
        </p:nvSpPr>
        <p:spPr>
          <a:xfrm rot="0">
            <a:off x="-4102327" y="2964190"/>
            <a:ext cx="4528713" cy="4180840"/>
          </a:xfrm>
          <a:prstGeom prst="rect">
            <a:avLst/>
          </a:prstGeom>
        </p:spPr>
        <p:txBody>
          <a:bodyPr anchor="t" rtlCol="false" tIns="0" lIns="0" bIns="0" rIns="0">
            <a:spAutoFit/>
          </a:bodyPr>
          <a:lstStyle/>
          <a:p>
            <a:pPr algn="l">
              <a:lnSpc>
                <a:spcPts val="4759"/>
              </a:lnSpc>
            </a:pPr>
            <a:r>
              <a:rPr lang="en-US" sz="3399">
                <a:solidFill>
                  <a:srgbClr val="000000">
                    <a:alpha val="0"/>
                  </a:srgbClr>
                </a:solidFill>
                <a:latin typeface="Crimson Pro"/>
                <a:ea typeface="Crimson Pro"/>
                <a:cs typeface="Crimson Pro"/>
                <a:sym typeface="Crimson Pro"/>
              </a:rPr>
              <a:t>3/5/2009:  35,333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17/5/2009: 40,154 Tweets</a:t>
            </a:r>
          </a:p>
          <a:p>
            <a:pPr algn="l">
              <a:lnSpc>
                <a:spcPts val="4759"/>
              </a:lnSpc>
            </a:pPr>
          </a:p>
          <a:p>
            <a:pPr algn="l">
              <a:lnSpc>
                <a:spcPts val="4759"/>
              </a:lnSpc>
            </a:pPr>
            <a:r>
              <a:rPr lang="en-US" sz="3399">
                <a:solidFill>
                  <a:srgbClr val="000000">
                    <a:alpha val="0"/>
                  </a:srgbClr>
                </a:solidFill>
                <a:latin typeface="Crimson Pro"/>
                <a:ea typeface="Crimson Pro"/>
                <a:cs typeface="Crimson Pro"/>
                <a:sym typeface="Crimson Pro"/>
              </a:rPr>
              <a:t>18/5/2009: 36,469 Tweets</a:t>
            </a:r>
          </a:p>
          <a:p>
            <a:pPr algn="l">
              <a:lnSpc>
                <a:spcPts val="4759"/>
              </a:lnSpc>
            </a:pPr>
          </a:p>
          <a:p>
            <a:pPr algn="l">
              <a:lnSpc>
                <a:spcPts val="4759"/>
              </a:lnSpc>
              <a:spcBef>
                <a:spcPct val="0"/>
              </a:spcBef>
            </a:pPr>
            <a:r>
              <a:rPr lang="en-US" sz="3399">
                <a:solidFill>
                  <a:srgbClr val="000000">
                    <a:alpha val="0"/>
                  </a:srgbClr>
                </a:solidFill>
                <a:latin typeface="Crimson Pro"/>
                <a:ea typeface="Crimson Pro"/>
                <a:cs typeface="Crimson Pro"/>
                <a:sym typeface="Crimson Pro"/>
              </a:rPr>
              <a:t>22/5/2009: 39,074 Tweets</a:t>
            </a:r>
          </a:p>
        </p:txBody>
      </p:sp>
      <p:sp>
        <p:nvSpPr>
          <p:cNvPr name="TextBox 8" id="8"/>
          <p:cNvSpPr txBox="true"/>
          <p:nvPr/>
        </p:nvSpPr>
        <p:spPr>
          <a:xfrm rot="0">
            <a:off x="1028700" y="1813220"/>
            <a:ext cx="16230600"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Sử dụng mô hình LDA (Latent Dirichlet Allocation) để phân tích các topic thường xuất hiện trong các tweet, thu được kết quả như sau:</a:t>
            </a:r>
          </a:p>
        </p:txBody>
      </p:sp>
      <p:sp>
        <p:nvSpPr>
          <p:cNvPr name="TextBox 9" id="9"/>
          <p:cNvSpPr txBox="true"/>
          <p:nvPr/>
        </p:nvSpPr>
        <p:spPr>
          <a:xfrm rot="0">
            <a:off x="1028700" y="6140382"/>
            <a:ext cx="15782565" cy="238061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Output cho ra từ mô hình LDA cho ra nhiều từ ngữ tiêu cực, chủ yếu nói đến sức khỏe không tốt</a:t>
            </a:r>
          </a:p>
          <a:p>
            <a:pPr algn="l">
              <a:lnSpc>
                <a:spcPts val="4759"/>
              </a:lnSpc>
              <a:spcBef>
                <a:spcPct val="0"/>
              </a:spcBef>
            </a:pPr>
            <a:r>
              <a:rPr lang="en-US" sz="3399">
                <a:solidFill>
                  <a:srgbClr val="000000"/>
                </a:solidFill>
                <a:latin typeface="Crimson Pro"/>
                <a:ea typeface="Crimson Pro"/>
                <a:cs typeface="Crimson Pro"/>
                <a:sym typeface="Crimson Pro"/>
              </a:rPr>
              <a:t>Trong khoảng thời gian tháng 6 năm 2009, có bùng phát dịch H1N1</a:t>
            </a:r>
          </a:p>
          <a:p>
            <a:pPr algn="l">
              <a:lnSpc>
                <a:spcPts val="4759"/>
              </a:lnSpc>
              <a:spcBef>
                <a:spcPct val="0"/>
              </a:spcBef>
            </a:pPr>
            <a:r>
              <a:rPr lang="en-US" sz="3399">
                <a:solidFill>
                  <a:srgbClr val="000000"/>
                </a:solidFill>
                <a:latin typeface="Crimson Pro"/>
                <a:ea typeface="Crimson Pro"/>
                <a:cs typeface="Crimson Pro"/>
                <a:sym typeface="Crimson Pro"/>
              </a:rPr>
              <a:t>11/6/2009: WHO tuyên bố H1N1 là dịch bệnh toàn cầu</a:t>
            </a:r>
          </a:p>
        </p:txBody>
      </p:sp>
      <p:sp>
        <p:nvSpPr>
          <p:cNvPr name="TextBox 10" id="10"/>
          <p:cNvSpPr txBox="true"/>
          <p:nvPr/>
        </p:nvSpPr>
        <p:spPr>
          <a:xfrm rot="0">
            <a:off x="1029933" y="339725"/>
            <a:ext cx="8387188" cy="68897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Crimson Pro"/>
                <a:ea typeface="Crimson Pro"/>
                <a:cs typeface="Crimson Pro"/>
                <a:sym typeface="Crimson Pro"/>
              </a:rPr>
              <a:t>Giai đoạn 3: Từ 16/6/2009 đến 25/6/2009</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3806639"/>
            <a:ext cx="11301259" cy="6003794"/>
          </a:xfrm>
          <a:custGeom>
            <a:avLst/>
            <a:gdLst/>
            <a:ahLst/>
            <a:cxnLst/>
            <a:rect r="r" b="b" t="t" l="l"/>
            <a:pathLst>
              <a:path h="6003794" w="11301259">
                <a:moveTo>
                  <a:pt x="0" y="0"/>
                </a:moveTo>
                <a:lnTo>
                  <a:pt x="11301259" y="0"/>
                </a:lnTo>
                <a:lnTo>
                  <a:pt x="11301259" y="6003794"/>
                </a:lnTo>
                <a:lnTo>
                  <a:pt x="0" y="6003794"/>
                </a:lnTo>
                <a:lnTo>
                  <a:pt x="0" y="0"/>
                </a:lnTo>
                <a:close/>
              </a:path>
            </a:pathLst>
          </a:custGeom>
          <a:blipFill>
            <a:blip r:embed="rId2"/>
            <a:stretch>
              <a:fillRect l="0" t="0" r="0" b="0"/>
            </a:stretch>
          </a:blipFill>
        </p:spPr>
      </p:sp>
      <p:sp>
        <p:nvSpPr>
          <p:cNvPr name="TextBox 3" id="3"/>
          <p:cNvSpPr txBox="true"/>
          <p:nvPr/>
        </p:nvSpPr>
        <p:spPr>
          <a:xfrm rot="0">
            <a:off x="0" y="264159"/>
            <a:ext cx="9779294" cy="76454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Crimson Pro"/>
                <a:ea typeface="Crimson Pro"/>
                <a:cs typeface="Crimson Pro"/>
                <a:sym typeface="Crimson Pro"/>
              </a:rPr>
              <a:t>Số lượng Tweet được đăng theo giờ</a:t>
            </a:r>
          </a:p>
        </p:txBody>
      </p:sp>
      <p:sp>
        <p:nvSpPr>
          <p:cNvPr name="TextBox 4" id="4"/>
          <p:cNvSpPr txBox="true"/>
          <p:nvPr/>
        </p:nvSpPr>
        <p:spPr>
          <a:xfrm rot="0">
            <a:off x="1028700" y="1518033"/>
            <a:ext cx="8922015" cy="118046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Số lượng tweet được đăng theo giờ khá đồng đều</a:t>
            </a:r>
          </a:p>
          <a:p>
            <a:pPr algn="l">
              <a:lnSpc>
                <a:spcPts val="4759"/>
              </a:lnSpc>
            </a:pPr>
            <a:r>
              <a:rPr lang="en-US" sz="3399">
                <a:solidFill>
                  <a:srgbClr val="000000"/>
                </a:solidFill>
                <a:latin typeface="Crimson Pro"/>
                <a:ea typeface="Crimson Pro"/>
                <a:cs typeface="Crimson Pro"/>
                <a:sym typeface="Crimson Pro"/>
              </a:rPr>
              <a:t>G</a:t>
            </a:r>
            <a:r>
              <a:rPr lang="en-US" sz="3399">
                <a:solidFill>
                  <a:srgbClr val="000000"/>
                </a:solidFill>
                <a:latin typeface="Crimson Pro"/>
                <a:ea typeface="Crimson Pro"/>
                <a:cs typeface="Crimson Pro"/>
                <a:sym typeface="Crimson Pro"/>
              </a:rPr>
              <a:t>iống một phân bố chuẩn </a:t>
            </a:r>
          </a:p>
        </p:txBody>
      </p:sp>
      <p:sp>
        <p:nvSpPr>
          <p:cNvPr name="TextBox 5" id="5"/>
          <p:cNvSpPr txBox="true"/>
          <p:nvPr/>
        </p:nvSpPr>
        <p:spPr>
          <a:xfrm rot="0">
            <a:off x="1028700" y="2930974"/>
            <a:ext cx="1201357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a:ea typeface="Crimson Pro"/>
                <a:cs typeface="Crimson Pro"/>
                <a:sym typeface="Crimson Pro"/>
              </a:rPr>
              <a:t>Số lượng các tweet POSITIVE và NEGATIVE có sự tương quan với nhau</a:t>
            </a:r>
          </a:p>
        </p:txBody>
      </p:sp>
      <p:sp>
        <p:nvSpPr>
          <p:cNvPr name="TextBox 6" id="6"/>
          <p:cNvSpPr txBox="true"/>
          <p:nvPr/>
        </p:nvSpPr>
        <p:spPr>
          <a:xfrm rot="0">
            <a:off x="1028700" y="3739964"/>
            <a:ext cx="4450727" cy="29806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Giờ nhiều tweet nhất: 23h</a:t>
            </a:r>
          </a:p>
          <a:p>
            <a:pPr algn="l">
              <a:lnSpc>
                <a:spcPts val="4759"/>
              </a:lnSpc>
              <a:spcBef>
                <a:spcPct val="0"/>
              </a:spcBef>
            </a:pPr>
            <a:r>
              <a:rPr lang="en-US" sz="3399">
                <a:solidFill>
                  <a:srgbClr val="000000"/>
                </a:solidFill>
                <a:latin typeface="Crimson Pro"/>
                <a:ea typeface="Crimson Pro"/>
                <a:cs typeface="Crimson Pro"/>
                <a:sym typeface="Crimson Pro"/>
              </a:rPr>
              <a:t>(84,750 Tweets)</a:t>
            </a:r>
          </a:p>
          <a:p>
            <a:pPr algn="l">
              <a:lnSpc>
                <a:spcPts val="4759"/>
              </a:lnSpc>
              <a:spcBef>
                <a:spcPct val="0"/>
              </a:spcBef>
            </a:pPr>
          </a:p>
          <a:p>
            <a:pPr algn="l">
              <a:lnSpc>
                <a:spcPts val="4759"/>
              </a:lnSpc>
              <a:spcBef>
                <a:spcPct val="0"/>
              </a:spcBef>
            </a:pPr>
            <a:r>
              <a:rPr lang="en-US" sz="3399">
                <a:solidFill>
                  <a:srgbClr val="000000"/>
                </a:solidFill>
                <a:latin typeface="Crimson Pro"/>
                <a:ea typeface="Crimson Pro"/>
                <a:cs typeface="Crimson Pro"/>
                <a:sym typeface="Crimson Pro"/>
              </a:rPr>
              <a:t>Giờ ít tweet nhất: 13h</a:t>
            </a:r>
          </a:p>
          <a:p>
            <a:pPr algn="l">
              <a:lnSpc>
                <a:spcPts val="4759"/>
              </a:lnSpc>
              <a:spcBef>
                <a:spcPct val="0"/>
              </a:spcBef>
            </a:pPr>
            <a:r>
              <a:rPr lang="en-US" sz="3399">
                <a:solidFill>
                  <a:srgbClr val="000000"/>
                </a:solidFill>
                <a:latin typeface="Crimson Pro"/>
                <a:ea typeface="Crimson Pro"/>
                <a:cs typeface="Crimson Pro"/>
                <a:sym typeface="Crimson Pro"/>
              </a:rPr>
              <a:t>(49,689 Tweets)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3806639"/>
            <a:ext cx="11301259" cy="6003794"/>
          </a:xfrm>
          <a:custGeom>
            <a:avLst/>
            <a:gdLst/>
            <a:ahLst/>
            <a:cxnLst/>
            <a:rect r="r" b="b" t="t" l="l"/>
            <a:pathLst>
              <a:path h="6003794" w="11301259">
                <a:moveTo>
                  <a:pt x="0" y="0"/>
                </a:moveTo>
                <a:lnTo>
                  <a:pt x="11301259" y="0"/>
                </a:lnTo>
                <a:lnTo>
                  <a:pt x="11301259" y="6003794"/>
                </a:lnTo>
                <a:lnTo>
                  <a:pt x="0" y="6003794"/>
                </a:lnTo>
                <a:lnTo>
                  <a:pt x="0" y="0"/>
                </a:lnTo>
                <a:close/>
              </a:path>
            </a:pathLst>
          </a:custGeom>
          <a:blipFill>
            <a:blip r:embed="rId2"/>
            <a:stretch>
              <a:fillRect l="0" t="0" r="0" b="0"/>
            </a:stretch>
          </a:blipFill>
        </p:spPr>
      </p:sp>
      <p:sp>
        <p:nvSpPr>
          <p:cNvPr name="TextBox 3" id="3"/>
          <p:cNvSpPr txBox="true"/>
          <p:nvPr/>
        </p:nvSpPr>
        <p:spPr>
          <a:xfrm rot="0">
            <a:off x="0" y="264159"/>
            <a:ext cx="9779294" cy="76454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Crimson Pro"/>
                <a:ea typeface="Crimson Pro"/>
                <a:cs typeface="Crimson Pro"/>
                <a:sym typeface="Crimson Pro"/>
              </a:rPr>
              <a:t>Số lượng Tweet được đăng theo giờ</a:t>
            </a:r>
          </a:p>
        </p:txBody>
      </p:sp>
      <p:sp>
        <p:nvSpPr>
          <p:cNvPr name="TextBox 4" id="4"/>
          <p:cNvSpPr txBox="true"/>
          <p:nvPr/>
        </p:nvSpPr>
        <p:spPr>
          <a:xfrm rot="0">
            <a:off x="982733" y="1290822"/>
            <a:ext cx="9161945"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Khoảng thời gian nhiều Tweet được đăng: 22h đến 8h</a:t>
            </a:r>
          </a:p>
        </p:txBody>
      </p:sp>
      <p:sp>
        <p:nvSpPr>
          <p:cNvPr name="TextBox 5" id="5"/>
          <p:cNvSpPr txBox="true"/>
          <p:nvPr/>
        </p:nvSpPr>
        <p:spPr>
          <a:xfrm rot="0">
            <a:off x="636660" y="2137912"/>
            <a:ext cx="15946918"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Nhiều tweet được đăng có thể do đây là thời gian nghỉ ngơi, mọi người không phải đi làm</a:t>
            </a:r>
          </a:p>
        </p:txBody>
      </p:sp>
      <p:sp>
        <p:nvSpPr>
          <p:cNvPr name="TextBox 6" id="6"/>
          <p:cNvSpPr txBox="true"/>
          <p:nvPr/>
        </p:nvSpPr>
        <p:spPr>
          <a:xfrm rot="0">
            <a:off x="982733" y="2941227"/>
            <a:ext cx="8254944"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a:ea typeface="Crimson Pro"/>
                <a:cs typeface="Crimson Pro"/>
                <a:sym typeface="Crimson Pro"/>
              </a:rPr>
              <a:t>Khoảng thời gian ít tweet được đăng: 9h đến 21h</a:t>
            </a:r>
          </a:p>
        </p:txBody>
      </p:sp>
      <p:sp>
        <p:nvSpPr>
          <p:cNvPr name="TextBox 7" id="7"/>
          <p:cNvSpPr txBox="true"/>
          <p:nvPr/>
        </p:nvSpPr>
        <p:spPr>
          <a:xfrm rot="0">
            <a:off x="636660" y="3788317"/>
            <a:ext cx="5321381"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Ít tweet được đăng trong có thể do phải đi học, đi làm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385" y="8519716"/>
            <a:ext cx="17616848" cy="1101053"/>
          </a:xfrm>
          <a:custGeom>
            <a:avLst/>
            <a:gdLst/>
            <a:ahLst/>
            <a:cxnLst/>
            <a:rect r="r" b="b" t="t" l="l"/>
            <a:pathLst>
              <a:path h="1101053" w="17616848">
                <a:moveTo>
                  <a:pt x="0" y="0"/>
                </a:moveTo>
                <a:lnTo>
                  <a:pt x="17616849" y="0"/>
                </a:lnTo>
                <a:lnTo>
                  <a:pt x="17616849" y="1101053"/>
                </a:lnTo>
                <a:lnTo>
                  <a:pt x="0" y="1101053"/>
                </a:lnTo>
                <a:lnTo>
                  <a:pt x="0" y="0"/>
                </a:lnTo>
                <a:close/>
              </a:path>
            </a:pathLst>
          </a:custGeom>
          <a:blipFill>
            <a:blip r:embed="rId2"/>
            <a:stretch>
              <a:fillRect l="0" t="0" r="0" b="0"/>
            </a:stretch>
          </a:blipFill>
        </p:spPr>
      </p:sp>
      <p:sp>
        <p:nvSpPr>
          <p:cNvPr name="Freeform 3" id="3"/>
          <p:cNvSpPr/>
          <p:nvPr/>
        </p:nvSpPr>
        <p:spPr>
          <a:xfrm flipH="false" flipV="false" rot="0">
            <a:off x="2349551" y="1028700"/>
            <a:ext cx="13492517" cy="7167899"/>
          </a:xfrm>
          <a:custGeom>
            <a:avLst/>
            <a:gdLst/>
            <a:ahLst/>
            <a:cxnLst/>
            <a:rect r="r" b="b" t="t" l="l"/>
            <a:pathLst>
              <a:path h="7167899" w="13492517">
                <a:moveTo>
                  <a:pt x="0" y="0"/>
                </a:moveTo>
                <a:lnTo>
                  <a:pt x="13492517" y="0"/>
                </a:lnTo>
                <a:lnTo>
                  <a:pt x="13492517" y="7167899"/>
                </a:lnTo>
                <a:lnTo>
                  <a:pt x="0" y="7167899"/>
                </a:lnTo>
                <a:lnTo>
                  <a:pt x="0" y="0"/>
                </a:lnTo>
                <a:close/>
              </a:path>
            </a:pathLst>
          </a:custGeom>
          <a:blipFill>
            <a:blip r:embed="rId3"/>
            <a:stretch>
              <a:fillRect l="0" t="0" r="0" b="0"/>
            </a:stretch>
          </a:blipFill>
        </p:spPr>
      </p:sp>
      <p:sp>
        <p:nvSpPr>
          <p:cNvPr name="TextBox 4" id="4"/>
          <p:cNvSpPr txBox="true"/>
          <p:nvPr/>
        </p:nvSpPr>
        <p:spPr>
          <a:xfrm rot="0">
            <a:off x="1028700" y="313689"/>
            <a:ext cx="8301208"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Crimson Pro"/>
                <a:ea typeface="Crimson Pro"/>
                <a:cs typeface="Crimson Pro"/>
                <a:sym typeface="Crimson Pro"/>
              </a:rPr>
              <a:t>Các từ được dùng nhiều trong bộ dữ liệu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4638040"/>
            <a:ext cx="18288000" cy="276352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Upload and preprocessing data with pyspark and AWS service</a:t>
            </a:r>
          </a:p>
          <a:p>
            <a:pPr algn="ctr">
              <a:lnSpc>
                <a:spcPts val="727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4083" y="1299626"/>
            <a:ext cx="13299834" cy="6949163"/>
          </a:xfrm>
          <a:custGeom>
            <a:avLst/>
            <a:gdLst/>
            <a:ahLst/>
            <a:cxnLst/>
            <a:rect r="r" b="b" t="t" l="l"/>
            <a:pathLst>
              <a:path h="6949163" w="13299834">
                <a:moveTo>
                  <a:pt x="0" y="0"/>
                </a:moveTo>
                <a:lnTo>
                  <a:pt x="13299834" y="0"/>
                </a:lnTo>
                <a:lnTo>
                  <a:pt x="13299834" y="6949164"/>
                </a:lnTo>
                <a:lnTo>
                  <a:pt x="0" y="6949164"/>
                </a:lnTo>
                <a:lnTo>
                  <a:pt x="0" y="0"/>
                </a:lnTo>
                <a:close/>
              </a:path>
            </a:pathLst>
          </a:custGeom>
          <a:blipFill>
            <a:blip r:embed="rId2"/>
            <a:stretch>
              <a:fillRect l="0" t="0" r="0" b="0"/>
            </a:stretch>
          </a:blipFill>
        </p:spPr>
      </p:sp>
      <p:sp>
        <p:nvSpPr>
          <p:cNvPr name="Freeform 3" id="3"/>
          <p:cNvSpPr/>
          <p:nvPr/>
        </p:nvSpPr>
        <p:spPr>
          <a:xfrm flipH="false" flipV="false" rot="0">
            <a:off x="379936" y="8515490"/>
            <a:ext cx="17528129" cy="1073598"/>
          </a:xfrm>
          <a:custGeom>
            <a:avLst/>
            <a:gdLst/>
            <a:ahLst/>
            <a:cxnLst/>
            <a:rect r="r" b="b" t="t" l="l"/>
            <a:pathLst>
              <a:path h="1073598" w="17528129">
                <a:moveTo>
                  <a:pt x="0" y="0"/>
                </a:moveTo>
                <a:lnTo>
                  <a:pt x="17528128" y="0"/>
                </a:lnTo>
                <a:lnTo>
                  <a:pt x="17528128" y="1073598"/>
                </a:lnTo>
                <a:lnTo>
                  <a:pt x="0" y="1073598"/>
                </a:lnTo>
                <a:lnTo>
                  <a:pt x="0" y="0"/>
                </a:lnTo>
                <a:close/>
              </a:path>
            </a:pathLst>
          </a:custGeom>
          <a:blipFill>
            <a:blip r:embed="rId3"/>
            <a:stretch>
              <a:fillRect l="0" t="0" r="0" b="0"/>
            </a:stretch>
          </a:blipFill>
        </p:spPr>
      </p:sp>
      <p:sp>
        <p:nvSpPr>
          <p:cNvPr name="TextBox 4" id="4"/>
          <p:cNvSpPr txBox="true"/>
          <p:nvPr/>
        </p:nvSpPr>
        <p:spPr>
          <a:xfrm rot="0">
            <a:off x="0" y="313689"/>
            <a:ext cx="13437224"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Crimson Pro"/>
                <a:ea typeface="Crimson Pro"/>
                <a:cs typeface="Crimson Pro"/>
                <a:sym typeface="Crimson Pro"/>
              </a:rPr>
              <a:t>Các từ có nghĩa tích cực được dùng nhiều trong bộ dữ liệu</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5731" y="1360504"/>
            <a:ext cx="12996538" cy="6823182"/>
          </a:xfrm>
          <a:custGeom>
            <a:avLst/>
            <a:gdLst/>
            <a:ahLst/>
            <a:cxnLst/>
            <a:rect r="r" b="b" t="t" l="l"/>
            <a:pathLst>
              <a:path h="6823182" w="12996538">
                <a:moveTo>
                  <a:pt x="0" y="0"/>
                </a:moveTo>
                <a:lnTo>
                  <a:pt x="12996538" y="0"/>
                </a:lnTo>
                <a:lnTo>
                  <a:pt x="12996538" y="6823182"/>
                </a:lnTo>
                <a:lnTo>
                  <a:pt x="0" y="6823182"/>
                </a:lnTo>
                <a:lnTo>
                  <a:pt x="0" y="0"/>
                </a:lnTo>
                <a:close/>
              </a:path>
            </a:pathLst>
          </a:custGeom>
          <a:blipFill>
            <a:blip r:embed="rId2"/>
            <a:stretch>
              <a:fillRect l="0" t="0" r="0" b="0"/>
            </a:stretch>
          </a:blipFill>
        </p:spPr>
      </p:sp>
      <p:sp>
        <p:nvSpPr>
          <p:cNvPr name="Freeform 3" id="3"/>
          <p:cNvSpPr/>
          <p:nvPr/>
        </p:nvSpPr>
        <p:spPr>
          <a:xfrm flipH="false" flipV="false" rot="0">
            <a:off x="812229" y="8517061"/>
            <a:ext cx="17238407" cy="861920"/>
          </a:xfrm>
          <a:custGeom>
            <a:avLst/>
            <a:gdLst/>
            <a:ahLst/>
            <a:cxnLst/>
            <a:rect r="r" b="b" t="t" l="l"/>
            <a:pathLst>
              <a:path h="861920" w="17238407">
                <a:moveTo>
                  <a:pt x="0" y="0"/>
                </a:moveTo>
                <a:lnTo>
                  <a:pt x="17238407" y="0"/>
                </a:lnTo>
                <a:lnTo>
                  <a:pt x="17238407" y="861920"/>
                </a:lnTo>
                <a:lnTo>
                  <a:pt x="0" y="861920"/>
                </a:lnTo>
                <a:lnTo>
                  <a:pt x="0" y="0"/>
                </a:lnTo>
                <a:close/>
              </a:path>
            </a:pathLst>
          </a:custGeom>
          <a:blipFill>
            <a:blip r:embed="rId3"/>
            <a:stretch>
              <a:fillRect l="0" t="0" r="0" b="0"/>
            </a:stretch>
          </a:blipFill>
        </p:spPr>
      </p:sp>
      <p:sp>
        <p:nvSpPr>
          <p:cNvPr name="TextBox 4" id="4"/>
          <p:cNvSpPr txBox="true"/>
          <p:nvPr/>
        </p:nvSpPr>
        <p:spPr>
          <a:xfrm rot="0">
            <a:off x="0" y="313689"/>
            <a:ext cx="13437224"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Crimson Pro"/>
                <a:ea typeface="Crimson Pro"/>
                <a:cs typeface="Crimson Pro"/>
                <a:sym typeface="Crimson Pro"/>
              </a:rPr>
              <a:t>Các từ có nghĩa tiêu cực được dùng nhiều trong bộ dữ liệu</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35166" y="3565498"/>
            <a:ext cx="17952834" cy="3195211"/>
          </a:xfrm>
          <a:prstGeom prst="rect">
            <a:avLst/>
          </a:prstGeom>
        </p:spPr>
        <p:txBody>
          <a:bodyPr anchor="t" rtlCol="false" tIns="0" lIns="0" bIns="0" rIns="0">
            <a:spAutoFit/>
          </a:bodyPr>
          <a:lstStyle/>
          <a:p>
            <a:pPr algn="ctr">
              <a:lnSpc>
                <a:spcPts val="12880"/>
              </a:lnSpc>
            </a:pPr>
            <a:r>
              <a:rPr lang="en-US" sz="9200">
                <a:solidFill>
                  <a:srgbClr val="000000"/>
                </a:solidFill>
                <a:latin typeface="Baloo"/>
                <a:ea typeface="Baloo"/>
                <a:cs typeface="Baloo"/>
                <a:sym typeface="Baloo"/>
              </a:rPr>
              <a:t>Tổng quan về bài toán phân loại cảm xúc </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47911" y="384359"/>
            <a:ext cx="8927786" cy="1073150"/>
          </a:xfrm>
          <a:prstGeom prst="rect">
            <a:avLst/>
          </a:prstGeom>
        </p:spPr>
        <p:txBody>
          <a:bodyPr anchor="t" rtlCol="false" tIns="0" lIns="0" bIns="0" rIns="0">
            <a:spAutoFit/>
          </a:bodyPr>
          <a:lstStyle/>
          <a:p>
            <a:pPr algn="l">
              <a:lnSpc>
                <a:spcPts val="6999"/>
              </a:lnSpc>
            </a:pPr>
            <a:r>
              <a:rPr lang="en-US" sz="6999" spc="342">
                <a:solidFill>
                  <a:srgbClr val="290606"/>
                </a:solidFill>
                <a:latin typeface="Cheddar"/>
                <a:ea typeface="Cheddar"/>
                <a:cs typeface="Cheddar"/>
                <a:sym typeface="Cheddar"/>
              </a:rPr>
              <a:t>INTRODUCTION</a:t>
            </a:r>
          </a:p>
        </p:txBody>
      </p:sp>
      <p:sp>
        <p:nvSpPr>
          <p:cNvPr name="TextBox 3" id="3"/>
          <p:cNvSpPr txBox="true"/>
          <p:nvPr/>
        </p:nvSpPr>
        <p:spPr>
          <a:xfrm rot="0">
            <a:off x="9139238" y="4638459"/>
            <a:ext cx="9525" cy="896647"/>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194543" y="2377042"/>
            <a:ext cx="14551721" cy="2366193"/>
          </a:xfrm>
          <a:prstGeom prst="rect">
            <a:avLst/>
          </a:prstGeom>
        </p:spPr>
        <p:txBody>
          <a:bodyPr anchor="t" rtlCol="false" tIns="0" lIns="0" bIns="0" rIns="0">
            <a:spAutoFit/>
          </a:bodyPr>
          <a:lstStyle/>
          <a:p>
            <a:pPr algn="ctr">
              <a:lnSpc>
                <a:spcPts val="3787"/>
              </a:lnSpc>
            </a:pPr>
            <a:r>
              <a:rPr lang="en-US" sz="2705">
                <a:solidFill>
                  <a:srgbClr val="290606"/>
                </a:solidFill>
                <a:latin typeface="Baloo"/>
                <a:ea typeface="Baloo"/>
                <a:cs typeface="Baloo"/>
                <a:sym typeface="Baloo"/>
              </a:rPr>
              <a:t>Phân loại cảm xúc là một bài toán quan trọng trong lĩnh vực Xử lý Ngôn ngữ Tự nhiên (NLP), nhằm xác định và phân tích cảm xúc ẩn chứa trong văn bản. Các cảm xúc thường được phân loại thành các nhóm chính như tích cực, tiêu cực và trung lập, hoặc chi tiết hơn với các trạng thái cảm xúc như vui vẻ, buồn bã, giận dữ, hoặc sợ hãi.</a:t>
            </a:r>
          </a:p>
          <a:p>
            <a:pPr algn="ctr">
              <a:lnSpc>
                <a:spcPts val="3787"/>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2721" y="3530198"/>
            <a:ext cx="4303457" cy="2426074"/>
          </a:xfrm>
          <a:custGeom>
            <a:avLst/>
            <a:gdLst/>
            <a:ahLst/>
            <a:cxnLst/>
            <a:rect r="r" b="b" t="t" l="l"/>
            <a:pathLst>
              <a:path h="2426074" w="4303457">
                <a:moveTo>
                  <a:pt x="0" y="0"/>
                </a:moveTo>
                <a:lnTo>
                  <a:pt x="4303457" y="0"/>
                </a:lnTo>
                <a:lnTo>
                  <a:pt x="4303457" y="2426073"/>
                </a:lnTo>
                <a:lnTo>
                  <a:pt x="0" y="2426073"/>
                </a:lnTo>
                <a:lnTo>
                  <a:pt x="0" y="0"/>
                </a:lnTo>
                <a:close/>
              </a:path>
            </a:pathLst>
          </a:custGeom>
          <a:blipFill>
            <a:blip r:embed="rId2"/>
            <a:stretch>
              <a:fillRect l="0" t="0" r="0" b="0"/>
            </a:stretch>
          </a:blipFill>
        </p:spPr>
      </p:sp>
      <p:sp>
        <p:nvSpPr>
          <p:cNvPr name="Freeform 3" id="3"/>
          <p:cNvSpPr/>
          <p:nvPr/>
        </p:nvSpPr>
        <p:spPr>
          <a:xfrm flipH="false" flipV="false" rot="0">
            <a:off x="6381883" y="3530198"/>
            <a:ext cx="4353129" cy="2713730"/>
          </a:xfrm>
          <a:custGeom>
            <a:avLst/>
            <a:gdLst/>
            <a:ahLst/>
            <a:cxnLst/>
            <a:rect r="r" b="b" t="t" l="l"/>
            <a:pathLst>
              <a:path h="2713730" w="4353129">
                <a:moveTo>
                  <a:pt x="0" y="0"/>
                </a:moveTo>
                <a:lnTo>
                  <a:pt x="4353130" y="0"/>
                </a:lnTo>
                <a:lnTo>
                  <a:pt x="4353130" y="2713729"/>
                </a:lnTo>
                <a:lnTo>
                  <a:pt x="0" y="2713729"/>
                </a:lnTo>
                <a:lnTo>
                  <a:pt x="0" y="0"/>
                </a:lnTo>
                <a:close/>
              </a:path>
            </a:pathLst>
          </a:custGeom>
          <a:blipFill>
            <a:blip r:embed="rId3"/>
            <a:stretch>
              <a:fillRect l="0" t="0" r="0" b="0"/>
            </a:stretch>
          </a:blipFill>
        </p:spPr>
      </p:sp>
      <p:sp>
        <p:nvSpPr>
          <p:cNvPr name="Freeform 4" id="4"/>
          <p:cNvSpPr/>
          <p:nvPr/>
        </p:nvSpPr>
        <p:spPr>
          <a:xfrm flipH="false" flipV="false" rot="0">
            <a:off x="12030413" y="3012947"/>
            <a:ext cx="6257587" cy="3285233"/>
          </a:xfrm>
          <a:custGeom>
            <a:avLst/>
            <a:gdLst/>
            <a:ahLst/>
            <a:cxnLst/>
            <a:rect r="r" b="b" t="t" l="l"/>
            <a:pathLst>
              <a:path h="3285233" w="6257587">
                <a:moveTo>
                  <a:pt x="0" y="0"/>
                </a:moveTo>
                <a:lnTo>
                  <a:pt x="6257587" y="0"/>
                </a:lnTo>
                <a:lnTo>
                  <a:pt x="6257587" y="3285233"/>
                </a:lnTo>
                <a:lnTo>
                  <a:pt x="0" y="3285233"/>
                </a:lnTo>
                <a:lnTo>
                  <a:pt x="0" y="0"/>
                </a:lnTo>
                <a:close/>
              </a:path>
            </a:pathLst>
          </a:custGeom>
          <a:blipFill>
            <a:blip r:embed="rId4"/>
            <a:stretch>
              <a:fillRect l="0" t="0" r="0" b="0"/>
            </a:stretch>
          </a:blipFill>
        </p:spPr>
      </p:sp>
      <p:sp>
        <p:nvSpPr>
          <p:cNvPr name="TextBox 5" id="5"/>
          <p:cNvSpPr txBox="true"/>
          <p:nvPr/>
        </p:nvSpPr>
        <p:spPr>
          <a:xfrm rot="0">
            <a:off x="447911" y="527234"/>
            <a:ext cx="8927786" cy="930248"/>
          </a:xfrm>
          <a:prstGeom prst="rect">
            <a:avLst/>
          </a:prstGeom>
        </p:spPr>
        <p:txBody>
          <a:bodyPr anchor="t" rtlCol="false" tIns="0" lIns="0" bIns="0" rIns="0">
            <a:spAutoFit/>
          </a:bodyPr>
          <a:lstStyle/>
          <a:p>
            <a:pPr algn="l">
              <a:lnSpc>
                <a:spcPts val="6999"/>
              </a:lnSpc>
            </a:pPr>
            <a:r>
              <a:rPr lang="en-US" sz="6999" spc="342">
                <a:solidFill>
                  <a:srgbClr val="290606"/>
                </a:solidFill>
                <a:latin typeface="Baloo"/>
                <a:ea typeface="Baloo"/>
                <a:cs typeface="Baloo"/>
                <a:sym typeface="Baloo"/>
              </a:rPr>
              <a:t>ỨNG DỤNG</a:t>
            </a:r>
          </a:p>
        </p:txBody>
      </p:sp>
      <p:sp>
        <p:nvSpPr>
          <p:cNvPr name="TextBox 6" id="6"/>
          <p:cNvSpPr txBox="true"/>
          <p:nvPr/>
        </p:nvSpPr>
        <p:spPr>
          <a:xfrm rot="0">
            <a:off x="9139238" y="4638459"/>
            <a:ext cx="9525" cy="896647"/>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981690" y="6488349"/>
            <a:ext cx="3905520" cy="580363"/>
          </a:xfrm>
          <a:prstGeom prst="rect">
            <a:avLst/>
          </a:prstGeom>
        </p:spPr>
        <p:txBody>
          <a:bodyPr anchor="t" rtlCol="false" tIns="0" lIns="0" bIns="0" rIns="0">
            <a:spAutoFit/>
          </a:bodyPr>
          <a:lstStyle/>
          <a:p>
            <a:pPr algn="ctr">
              <a:lnSpc>
                <a:spcPts val="4759"/>
              </a:lnSpc>
            </a:pPr>
            <a:r>
              <a:rPr lang="en-US" sz="3399">
                <a:solidFill>
                  <a:srgbClr val="290606"/>
                </a:solidFill>
                <a:latin typeface="Baloo"/>
                <a:ea typeface="Baloo"/>
                <a:cs typeface="Baloo"/>
                <a:sym typeface="Baloo"/>
              </a:rPr>
              <a:t>Thương mại điện tử</a:t>
            </a:r>
          </a:p>
        </p:txBody>
      </p:sp>
      <p:sp>
        <p:nvSpPr>
          <p:cNvPr name="TextBox 8" id="8"/>
          <p:cNvSpPr txBox="true"/>
          <p:nvPr/>
        </p:nvSpPr>
        <p:spPr>
          <a:xfrm rot="0">
            <a:off x="6453680" y="6488349"/>
            <a:ext cx="4209536" cy="580363"/>
          </a:xfrm>
          <a:prstGeom prst="rect">
            <a:avLst/>
          </a:prstGeom>
        </p:spPr>
        <p:txBody>
          <a:bodyPr anchor="t" rtlCol="false" tIns="0" lIns="0" bIns="0" rIns="0">
            <a:spAutoFit/>
          </a:bodyPr>
          <a:lstStyle/>
          <a:p>
            <a:pPr algn="ctr">
              <a:lnSpc>
                <a:spcPts val="4759"/>
              </a:lnSpc>
            </a:pPr>
            <a:r>
              <a:rPr lang="en-US" sz="3399">
                <a:solidFill>
                  <a:srgbClr val="290606"/>
                </a:solidFill>
                <a:latin typeface="Baloo"/>
                <a:ea typeface="Baloo"/>
                <a:cs typeface="Baloo"/>
                <a:sym typeface="Baloo"/>
              </a:rPr>
              <a:t>Chăm sóc khách hàng</a:t>
            </a:r>
          </a:p>
        </p:txBody>
      </p:sp>
      <p:sp>
        <p:nvSpPr>
          <p:cNvPr name="TextBox 9" id="9"/>
          <p:cNvSpPr txBox="true"/>
          <p:nvPr/>
        </p:nvSpPr>
        <p:spPr>
          <a:xfrm rot="0">
            <a:off x="13737236" y="6488349"/>
            <a:ext cx="3672808" cy="580363"/>
          </a:xfrm>
          <a:prstGeom prst="rect">
            <a:avLst/>
          </a:prstGeom>
        </p:spPr>
        <p:txBody>
          <a:bodyPr anchor="t" rtlCol="false" tIns="0" lIns="0" bIns="0" rIns="0">
            <a:spAutoFit/>
          </a:bodyPr>
          <a:lstStyle/>
          <a:p>
            <a:pPr algn="ctr">
              <a:lnSpc>
                <a:spcPts val="4759"/>
              </a:lnSpc>
            </a:pPr>
            <a:r>
              <a:rPr lang="en-US" sz="3399">
                <a:solidFill>
                  <a:srgbClr val="290606"/>
                </a:solidFill>
                <a:latin typeface="Baloo"/>
                <a:ea typeface="Baloo"/>
                <a:cs typeface="Baloo"/>
                <a:sym typeface="Baloo"/>
              </a:rPr>
              <a:t>Truyền thôn xã hội</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22745" y="2475326"/>
            <a:ext cx="12797741" cy="5143441"/>
          </a:xfrm>
          <a:prstGeom prst="rect">
            <a:avLst/>
          </a:prstGeom>
        </p:spPr>
        <p:txBody>
          <a:bodyPr anchor="t" rtlCol="false" tIns="0" lIns="0" bIns="0" rIns="0">
            <a:spAutoFit/>
          </a:bodyPr>
          <a:lstStyle/>
          <a:p>
            <a:pPr algn="l">
              <a:lnSpc>
                <a:spcPts val="10034"/>
              </a:lnSpc>
            </a:pPr>
            <a:r>
              <a:rPr lang="en-US" sz="10034" spc="491">
                <a:solidFill>
                  <a:srgbClr val="290606"/>
                </a:solidFill>
                <a:latin typeface="Baloo"/>
                <a:ea typeface="Baloo"/>
                <a:cs typeface="Baloo"/>
                <a:sym typeface="Baloo"/>
              </a:rPr>
              <a:t>SỬ DỤNG SPARKMLIB CHO BÀI TOÁN PHÂN TÍCH CẢM XÚC</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8017" y="3818624"/>
            <a:ext cx="2113437" cy="2204358"/>
          </a:xfrm>
          <a:custGeom>
            <a:avLst/>
            <a:gdLst/>
            <a:ahLst/>
            <a:cxnLst/>
            <a:rect r="r" b="b" t="t" l="l"/>
            <a:pathLst>
              <a:path h="2204358" w="2113437">
                <a:moveTo>
                  <a:pt x="0" y="0"/>
                </a:moveTo>
                <a:lnTo>
                  <a:pt x="2113437" y="0"/>
                </a:lnTo>
                <a:lnTo>
                  <a:pt x="2113437" y="2204358"/>
                </a:lnTo>
                <a:lnTo>
                  <a:pt x="0" y="2204358"/>
                </a:lnTo>
                <a:lnTo>
                  <a:pt x="0" y="0"/>
                </a:lnTo>
                <a:close/>
              </a:path>
            </a:pathLst>
          </a:custGeom>
          <a:blipFill>
            <a:blip r:embed="rId2"/>
            <a:stretch>
              <a:fillRect l="-45008" t="0" r="-43133" b="0"/>
            </a:stretch>
          </a:blipFill>
        </p:spPr>
      </p:sp>
      <p:sp>
        <p:nvSpPr>
          <p:cNvPr name="Freeform 3" id="3"/>
          <p:cNvSpPr/>
          <p:nvPr/>
        </p:nvSpPr>
        <p:spPr>
          <a:xfrm flipH="false" flipV="false" rot="0">
            <a:off x="5137420" y="3565417"/>
            <a:ext cx="2710773" cy="2710773"/>
          </a:xfrm>
          <a:custGeom>
            <a:avLst/>
            <a:gdLst/>
            <a:ahLst/>
            <a:cxnLst/>
            <a:rect r="r" b="b" t="t" l="l"/>
            <a:pathLst>
              <a:path h="2710773" w="2710773">
                <a:moveTo>
                  <a:pt x="0" y="0"/>
                </a:moveTo>
                <a:lnTo>
                  <a:pt x="2710773" y="0"/>
                </a:lnTo>
                <a:lnTo>
                  <a:pt x="2710773" y="2710773"/>
                </a:lnTo>
                <a:lnTo>
                  <a:pt x="0" y="2710773"/>
                </a:lnTo>
                <a:lnTo>
                  <a:pt x="0" y="0"/>
                </a:lnTo>
                <a:close/>
              </a:path>
            </a:pathLst>
          </a:custGeom>
          <a:blipFill>
            <a:blip r:embed="rId3"/>
            <a:stretch>
              <a:fillRect l="0" t="0" r="0" b="0"/>
            </a:stretch>
          </a:blipFill>
        </p:spPr>
      </p:sp>
      <p:sp>
        <p:nvSpPr>
          <p:cNvPr name="Freeform 4" id="4"/>
          <p:cNvSpPr/>
          <p:nvPr/>
        </p:nvSpPr>
        <p:spPr>
          <a:xfrm flipH="false" flipV="false" rot="0">
            <a:off x="8890661" y="3674600"/>
            <a:ext cx="4278849" cy="2492406"/>
          </a:xfrm>
          <a:custGeom>
            <a:avLst/>
            <a:gdLst/>
            <a:ahLst/>
            <a:cxnLst/>
            <a:rect r="r" b="b" t="t" l="l"/>
            <a:pathLst>
              <a:path h="2492406" w="4278849">
                <a:moveTo>
                  <a:pt x="0" y="0"/>
                </a:moveTo>
                <a:lnTo>
                  <a:pt x="4278850" y="0"/>
                </a:lnTo>
                <a:lnTo>
                  <a:pt x="4278850" y="2492406"/>
                </a:lnTo>
                <a:lnTo>
                  <a:pt x="0" y="2492406"/>
                </a:lnTo>
                <a:lnTo>
                  <a:pt x="0" y="0"/>
                </a:lnTo>
                <a:close/>
              </a:path>
            </a:pathLst>
          </a:custGeom>
          <a:blipFill>
            <a:blip r:embed="rId4"/>
            <a:stretch>
              <a:fillRect l="0" t="0" r="-2525" b="0"/>
            </a:stretch>
          </a:blipFill>
        </p:spPr>
      </p:sp>
      <p:sp>
        <p:nvSpPr>
          <p:cNvPr name="AutoShape 5" id="5"/>
          <p:cNvSpPr/>
          <p:nvPr/>
        </p:nvSpPr>
        <p:spPr>
          <a:xfrm>
            <a:off x="2921454" y="4920803"/>
            <a:ext cx="2215965" cy="0"/>
          </a:xfrm>
          <a:prstGeom prst="line">
            <a:avLst/>
          </a:prstGeom>
          <a:ln cap="flat" w="152400">
            <a:solidFill>
              <a:srgbClr val="000000"/>
            </a:solidFill>
            <a:prstDash val="solid"/>
            <a:headEnd type="none" len="sm" w="sm"/>
            <a:tailEnd type="arrow" len="sm" w="med"/>
          </a:ln>
        </p:spPr>
      </p:sp>
      <p:sp>
        <p:nvSpPr>
          <p:cNvPr name="AutoShape 6" id="6"/>
          <p:cNvSpPr/>
          <p:nvPr/>
        </p:nvSpPr>
        <p:spPr>
          <a:xfrm flipV="true">
            <a:off x="7365697" y="4920803"/>
            <a:ext cx="1524965" cy="16517"/>
          </a:xfrm>
          <a:prstGeom prst="line">
            <a:avLst/>
          </a:prstGeom>
          <a:ln cap="flat" w="152400">
            <a:solidFill>
              <a:srgbClr val="000000"/>
            </a:solidFill>
            <a:prstDash val="solid"/>
            <a:headEnd type="none" len="sm" w="sm"/>
            <a:tailEnd type="arrow" len="sm" w="med"/>
          </a:ln>
        </p:spPr>
      </p:sp>
      <p:sp>
        <p:nvSpPr>
          <p:cNvPr name="Freeform 7" id="7"/>
          <p:cNvSpPr/>
          <p:nvPr/>
        </p:nvSpPr>
        <p:spPr>
          <a:xfrm flipH="false" flipV="false" rot="0">
            <a:off x="14123313" y="3565417"/>
            <a:ext cx="4164687" cy="2539443"/>
          </a:xfrm>
          <a:custGeom>
            <a:avLst/>
            <a:gdLst/>
            <a:ahLst/>
            <a:cxnLst/>
            <a:rect r="r" b="b" t="t" l="l"/>
            <a:pathLst>
              <a:path h="2539443" w="4164687">
                <a:moveTo>
                  <a:pt x="0" y="0"/>
                </a:moveTo>
                <a:lnTo>
                  <a:pt x="4164687" y="0"/>
                </a:lnTo>
                <a:lnTo>
                  <a:pt x="4164687" y="2539443"/>
                </a:lnTo>
                <a:lnTo>
                  <a:pt x="0" y="2539443"/>
                </a:lnTo>
                <a:lnTo>
                  <a:pt x="0" y="0"/>
                </a:lnTo>
                <a:close/>
              </a:path>
            </a:pathLst>
          </a:custGeom>
          <a:blipFill>
            <a:blip r:embed="rId5"/>
            <a:stretch>
              <a:fillRect l="0" t="0" r="0" b="0"/>
            </a:stretch>
          </a:blipFill>
        </p:spPr>
      </p:sp>
      <p:sp>
        <p:nvSpPr>
          <p:cNvPr name="TextBox 8" id="8"/>
          <p:cNvSpPr txBox="true"/>
          <p:nvPr/>
        </p:nvSpPr>
        <p:spPr>
          <a:xfrm rot="0">
            <a:off x="1173698" y="6209515"/>
            <a:ext cx="1224838" cy="512068"/>
          </a:xfrm>
          <a:prstGeom prst="rect">
            <a:avLst/>
          </a:prstGeom>
        </p:spPr>
        <p:txBody>
          <a:bodyPr anchor="t" rtlCol="false" tIns="0" lIns="0" bIns="0" rIns="0">
            <a:spAutoFit/>
          </a:bodyPr>
          <a:lstStyle/>
          <a:p>
            <a:pPr algn="ctr">
              <a:lnSpc>
                <a:spcPts val="4127"/>
              </a:lnSpc>
            </a:pPr>
            <a:r>
              <a:rPr lang="en-US" sz="2947">
                <a:solidFill>
                  <a:srgbClr val="000000"/>
                </a:solidFill>
                <a:latin typeface="Baloo"/>
                <a:ea typeface="Baloo"/>
                <a:cs typeface="Baloo"/>
                <a:sym typeface="Baloo"/>
              </a:rPr>
              <a:t>Dữ liệu</a:t>
            </a:r>
          </a:p>
        </p:txBody>
      </p:sp>
      <p:sp>
        <p:nvSpPr>
          <p:cNvPr name="TextBox 9" id="9"/>
          <p:cNvSpPr txBox="true"/>
          <p:nvPr/>
        </p:nvSpPr>
        <p:spPr>
          <a:xfrm rot="0">
            <a:off x="4314686" y="6188802"/>
            <a:ext cx="3533507" cy="512068"/>
          </a:xfrm>
          <a:prstGeom prst="rect">
            <a:avLst/>
          </a:prstGeom>
        </p:spPr>
        <p:txBody>
          <a:bodyPr anchor="t" rtlCol="false" tIns="0" lIns="0" bIns="0" rIns="0">
            <a:spAutoFit/>
          </a:bodyPr>
          <a:lstStyle/>
          <a:p>
            <a:pPr algn="ctr">
              <a:lnSpc>
                <a:spcPts val="4127"/>
              </a:lnSpc>
            </a:pPr>
            <a:r>
              <a:rPr lang="en-US" sz="2947">
                <a:solidFill>
                  <a:srgbClr val="000000"/>
                </a:solidFill>
                <a:latin typeface="Baloo"/>
                <a:ea typeface="Baloo"/>
                <a:cs typeface="Baloo"/>
                <a:sym typeface="Baloo"/>
              </a:rPr>
              <a:t>Trích suất đặc trưng </a:t>
            </a:r>
          </a:p>
        </p:txBody>
      </p:sp>
      <p:sp>
        <p:nvSpPr>
          <p:cNvPr name="TextBox 10" id="10"/>
          <p:cNvSpPr txBox="true"/>
          <p:nvPr/>
        </p:nvSpPr>
        <p:spPr>
          <a:xfrm rot="0">
            <a:off x="8751546" y="6258803"/>
            <a:ext cx="4557080" cy="442067"/>
          </a:xfrm>
          <a:prstGeom prst="rect">
            <a:avLst/>
          </a:prstGeom>
        </p:spPr>
        <p:txBody>
          <a:bodyPr anchor="t" rtlCol="false" tIns="0" lIns="0" bIns="0" rIns="0">
            <a:spAutoFit/>
          </a:bodyPr>
          <a:lstStyle/>
          <a:p>
            <a:pPr algn="ctr">
              <a:lnSpc>
                <a:spcPts val="3743"/>
              </a:lnSpc>
            </a:pPr>
            <a:r>
              <a:rPr lang="en-US" sz="2673">
                <a:solidFill>
                  <a:srgbClr val="000000"/>
                </a:solidFill>
                <a:latin typeface="Baloo"/>
                <a:ea typeface="Baloo"/>
                <a:cs typeface="Baloo"/>
                <a:sym typeface="Baloo"/>
              </a:rPr>
              <a:t>Đưa vào các mô hình học máy</a:t>
            </a:r>
          </a:p>
        </p:txBody>
      </p:sp>
      <p:sp>
        <p:nvSpPr>
          <p:cNvPr name="TextBox 11" id="11"/>
          <p:cNvSpPr txBox="true"/>
          <p:nvPr/>
        </p:nvSpPr>
        <p:spPr>
          <a:xfrm rot="0">
            <a:off x="15455808" y="6100331"/>
            <a:ext cx="1499696" cy="512068"/>
          </a:xfrm>
          <a:prstGeom prst="rect">
            <a:avLst/>
          </a:prstGeom>
        </p:spPr>
        <p:txBody>
          <a:bodyPr anchor="t" rtlCol="false" tIns="0" lIns="0" bIns="0" rIns="0">
            <a:spAutoFit/>
          </a:bodyPr>
          <a:lstStyle/>
          <a:p>
            <a:pPr algn="ctr">
              <a:lnSpc>
                <a:spcPts val="4127"/>
              </a:lnSpc>
            </a:pPr>
            <a:r>
              <a:rPr lang="en-US" sz="2947">
                <a:solidFill>
                  <a:srgbClr val="000000"/>
                </a:solidFill>
                <a:latin typeface="Baloo"/>
                <a:ea typeface="Baloo"/>
                <a:cs typeface="Baloo"/>
                <a:sym typeface="Baloo"/>
              </a:rPr>
              <a:t>Đánh giá</a:t>
            </a:r>
          </a:p>
        </p:txBody>
      </p:sp>
      <p:sp>
        <p:nvSpPr>
          <p:cNvPr name="AutoShape 12" id="12"/>
          <p:cNvSpPr/>
          <p:nvPr/>
        </p:nvSpPr>
        <p:spPr>
          <a:xfrm flipV="true">
            <a:off x="12597523" y="4911334"/>
            <a:ext cx="1524965" cy="16517"/>
          </a:xfrm>
          <a:prstGeom prst="line">
            <a:avLst/>
          </a:prstGeom>
          <a:ln cap="flat" w="152400">
            <a:solidFill>
              <a:srgbClr val="000000"/>
            </a:solidFill>
            <a:prstDash val="solid"/>
            <a:headEnd type="none" len="sm" w="sm"/>
            <a:tailEnd type="arrow" len="sm" w="med"/>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8983" y="3418203"/>
            <a:ext cx="3126432" cy="3126432"/>
          </a:xfrm>
          <a:custGeom>
            <a:avLst/>
            <a:gdLst/>
            <a:ahLst/>
            <a:cxnLst/>
            <a:rect r="r" b="b" t="t" l="l"/>
            <a:pathLst>
              <a:path h="3126432" w="3126432">
                <a:moveTo>
                  <a:pt x="0" y="0"/>
                </a:moveTo>
                <a:lnTo>
                  <a:pt x="3126432" y="0"/>
                </a:lnTo>
                <a:lnTo>
                  <a:pt x="3126432" y="3126432"/>
                </a:lnTo>
                <a:lnTo>
                  <a:pt x="0" y="3126432"/>
                </a:lnTo>
                <a:lnTo>
                  <a:pt x="0" y="0"/>
                </a:lnTo>
                <a:close/>
              </a:path>
            </a:pathLst>
          </a:custGeom>
          <a:blipFill>
            <a:blip r:embed="rId2"/>
            <a:stretch>
              <a:fillRect l="0" t="0" r="0" b="0"/>
            </a:stretch>
          </a:blipFill>
        </p:spPr>
      </p:sp>
      <p:grpSp>
        <p:nvGrpSpPr>
          <p:cNvPr name="Group 3" id="3"/>
          <p:cNvGrpSpPr/>
          <p:nvPr/>
        </p:nvGrpSpPr>
        <p:grpSpPr>
          <a:xfrm rot="0">
            <a:off x="7384842" y="741276"/>
            <a:ext cx="2275696" cy="1370745"/>
            <a:chOff x="0" y="0"/>
            <a:chExt cx="599360" cy="361019"/>
          </a:xfrm>
        </p:grpSpPr>
        <p:sp>
          <p:nvSpPr>
            <p:cNvPr name="Freeform 4" id="4"/>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5" id="5"/>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Tokenizer</a:t>
              </a:r>
            </a:p>
          </p:txBody>
        </p:sp>
      </p:grpSp>
      <p:sp>
        <p:nvSpPr>
          <p:cNvPr name="TextBox 6" id="6"/>
          <p:cNvSpPr txBox="true"/>
          <p:nvPr/>
        </p:nvSpPr>
        <p:spPr>
          <a:xfrm rot="0">
            <a:off x="456036" y="6221116"/>
            <a:ext cx="4075320" cy="580363"/>
          </a:xfrm>
          <a:prstGeom prst="rect">
            <a:avLst/>
          </a:prstGeom>
        </p:spPr>
        <p:txBody>
          <a:bodyPr anchor="t" rtlCol="false" tIns="0" lIns="0" bIns="0" rIns="0">
            <a:spAutoFit/>
          </a:bodyPr>
          <a:lstStyle/>
          <a:p>
            <a:pPr algn="ctr">
              <a:lnSpc>
                <a:spcPts val="4759"/>
              </a:lnSpc>
            </a:pPr>
            <a:r>
              <a:rPr lang="en-US" sz="3399">
                <a:solidFill>
                  <a:srgbClr val="000000"/>
                </a:solidFill>
                <a:latin typeface="Baloo"/>
                <a:ea typeface="Baloo"/>
                <a:cs typeface="Baloo"/>
                <a:sym typeface="Baloo"/>
              </a:rPr>
              <a:t>Trích suất đặc trưng </a:t>
            </a:r>
          </a:p>
        </p:txBody>
      </p:sp>
      <p:grpSp>
        <p:nvGrpSpPr>
          <p:cNvPr name="Group 7" id="7"/>
          <p:cNvGrpSpPr/>
          <p:nvPr/>
        </p:nvGrpSpPr>
        <p:grpSpPr>
          <a:xfrm rot="0">
            <a:off x="7384842" y="2554280"/>
            <a:ext cx="2275696" cy="1370745"/>
            <a:chOff x="0" y="0"/>
            <a:chExt cx="599360" cy="361019"/>
          </a:xfrm>
        </p:grpSpPr>
        <p:sp>
          <p:nvSpPr>
            <p:cNvPr name="Freeform 8" id="8"/>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9" id="9"/>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Stopword Remover</a:t>
              </a:r>
            </a:p>
          </p:txBody>
        </p:sp>
      </p:grpSp>
      <p:grpSp>
        <p:nvGrpSpPr>
          <p:cNvPr name="Group 10" id="10"/>
          <p:cNvGrpSpPr/>
          <p:nvPr/>
        </p:nvGrpSpPr>
        <p:grpSpPr>
          <a:xfrm rot="0">
            <a:off x="7384842" y="4363175"/>
            <a:ext cx="2275696" cy="1370745"/>
            <a:chOff x="0" y="0"/>
            <a:chExt cx="599360" cy="361019"/>
          </a:xfrm>
        </p:grpSpPr>
        <p:sp>
          <p:nvSpPr>
            <p:cNvPr name="Freeform 11" id="11"/>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12" id="12"/>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CountVectorizer</a:t>
              </a:r>
            </a:p>
          </p:txBody>
        </p:sp>
      </p:grpSp>
      <p:grpSp>
        <p:nvGrpSpPr>
          <p:cNvPr name="Group 13" id="13"/>
          <p:cNvGrpSpPr/>
          <p:nvPr/>
        </p:nvGrpSpPr>
        <p:grpSpPr>
          <a:xfrm rot="0">
            <a:off x="7422942" y="6366084"/>
            <a:ext cx="2275696" cy="1370745"/>
            <a:chOff x="0" y="0"/>
            <a:chExt cx="599360" cy="361019"/>
          </a:xfrm>
        </p:grpSpPr>
        <p:sp>
          <p:nvSpPr>
            <p:cNvPr name="Freeform 14" id="14"/>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15" id="15"/>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IDF</a:t>
              </a:r>
            </a:p>
          </p:txBody>
        </p:sp>
      </p:grpSp>
      <p:grpSp>
        <p:nvGrpSpPr>
          <p:cNvPr name="Group 16" id="16"/>
          <p:cNvGrpSpPr/>
          <p:nvPr/>
        </p:nvGrpSpPr>
        <p:grpSpPr>
          <a:xfrm rot="0">
            <a:off x="7422942" y="8174979"/>
            <a:ext cx="2275696" cy="1370745"/>
            <a:chOff x="0" y="0"/>
            <a:chExt cx="599360" cy="361019"/>
          </a:xfrm>
        </p:grpSpPr>
        <p:sp>
          <p:nvSpPr>
            <p:cNvPr name="Freeform 17" id="17"/>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18" id="18"/>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VectorAssembler</a:t>
              </a:r>
            </a:p>
          </p:txBody>
        </p:sp>
      </p:grpSp>
      <p:grpSp>
        <p:nvGrpSpPr>
          <p:cNvPr name="Group 19" id="19"/>
          <p:cNvGrpSpPr/>
          <p:nvPr/>
        </p:nvGrpSpPr>
        <p:grpSpPr>
          <a:xfrm rot="0">
            <a:off x="10670804" y="8174979"/>
            <a:ext cx="2275696" cy="1370745"/>
            <a:chOff x="0" y="0"/>
            <a:chExt cx="599360" cy="361019"/>
          </a:xfrm>
        </p:grpSpPr>
        <p:sp>
          <p:nvSpPr>
            <p:cNvPr name="Freeform 20" id="20"/>
            <p:cNvSpPr/>
            <p:nvPr/>
          </p:nvSpPr>
          <p:spPr>
            <a:xfrm flipH="false" flipV="false" rot="0">
              <a:off x="0" y="0"/>
              <a:ext cx="599360" cy="361019"/>
            </a:xfrm>
            <a:custGeom>
              <a:avLst/>
              <a:gdLst/>
              <a:ahLst/>
              <a:cxnLst/>
              <a:rect r="r" b="b" t="t" l="l"/>
              <a:pathLst>
                <a:path h="361019" w="599360">
                  <a:moveTo>
                    <a:pt x="0" y="0"/>
                  </a:moveTo>
                  <a:lnTo>
                    <a:pt x="599360" y="0"/>
                  </a:lnTo>
                  <a:lnTo>
                    <a:pt x="599360" y="361019"/>
                  </a:lnTo>
                  <a:lnTo>
                    <a:pt x="0" y="361019"/>
                  </a:lnTo>
                  <a:close/>
                </a:path>
              </a:pathLst>
            </a:custGeom>
            <a:solidFill>
              <a:srgbClr val="5CE1E6"/>
            </a:solidFill>
          </p:spPr>
        </p:sp>
        <p:sp>
          <p:nvSpPr>
            <p:cNvPr name="TextBox 21" id="21"/>
            <p:cNvSpPr txBox="true"/>
            <p:nvPr/>
          </p:nvSpPr>
          <p:spPr>
            <a:xfrm>
              <a:off x="0" y="-47625"/>
              <a:ext cx="599360" cy="408644"/>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Baloo"/>
                  <a:ea typeface="Baloo"/>
                  <a:cs typeface="Baloo"/>
                  <a:sym typeface="Baloo"/>
                </a:rPr>
                <a:t>StringIndexer</a:t>
              </a:r>
            </a:p>
          </p:txBody>
        </p:sp>
      </p:grpSp>
      <p:sp>
        <p:nvSpPr>
          <p:cNvPr name="AutoShape 22" id="22"/>
          <p:cNvSpPr/>
          <p:nvPr/>
        </p:nvSpPr>
        <p:spPr>
          <a:xfrm>
            <a:off x="8522690" y="2112021"/>
            <a:ext cx="0" cy="442258"/>
          </a:xfrm>
          <a:prstGeom prst="line">
            <a:avLst/>
          </a:prstGeom>
          <a:ln cap="flat" w="38100">
            <a:solidFill>
              <a:srgbClr val="000000"/>
            </a:solidFill>
            <a:prstDash val="solid"/>
            <a:headEnd type="none" len="sm" w="sm"/>
            <a:tailEnd type="arrow" len="sm" w="med"/>
          </a:ln>
        </p:spPr>
      </p:sp>
      <p:sp>
        <p:nvSpPr>
          <p:cNvPr name="AutoShape 23" id="23"/>
          <p:cNvSpPr/>
          <p:nvPr/>
        </p:nvSpPr>
        <p:spPr>
          <a:xfrm>
            <a:off x="8541740" y="3925025"/>
            <a:ext cx="0" cy="442258"/>
          </a:xfrm>
          <a:prstGeom prst="line">
            <a:avLst/>
          </a:prstGeom>
          <a:ln cap="flat" w="38100">
            <a:solidFill>
              <a:srgbClr val="000000"/>
            </a:solidFill>
            <a:prstDash val="solid"/>
            <a:headEnd type="none" len="sm" w="sm"/>
            <a:tailEnd type="arrow" len="sm" w="med"/>
          </a:ln>
        </p:spPr>
      </p:sp>
      <p:sp>
        <p:nvSpPr>
          <p:cNvPr name="AutoShape 24" id="24"/>
          <p:cNvSpPr/>
          <p:nvPr/>
        </p:nvSpPr>
        <p:spPr>
          <a:xfrm>
            <a:off x="8560790" y="5738028"/>
            <a:ext cx="0" cy="628056"/>
          </a:xfrm>
          <a:prstGeom prst="line">
            <a:avLst/>
          </a:prstGeom>
          <a:ln cap="flat" w="38100">
            <a:solidFill>
              <a:srgbClr val="000000"/>
            </a:solidFill>
            <a:prstDash val="solid"/>
            <a:headEnd type="none" len="sm" w="sm"/>
            <a:tailEnd type="arrow" len="sm" w="med"/>
          </a:ln>
        </p:spPr>
      </p:sp>
      <p:sp>
        <p:nvSpPr>
          <p:cNvPr name="AutoShape 25" id="25"/>
          <p:cNvSpPr/>
          <p:nvPr/>
        </p:nvSpPr>
        <p:spPr>
          <a:xfrm>
            <a:off x="8560790" y="7736829"/>
            <a:ext cx="0" cy="43815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0695" y="3391155"/>
            <a:ext cx="4955288" cy="2886427"/>
          </a:xfrm>
          <a:custGeom>
            <a:avLst/>
            <a:gdLst/>
            <a:ahLst/>
            <a:cxnLst/>
            <a:rect r="r" b="b" t="t" l="l"/>
            <a:pathLst>
              <a:path h="2886427" w="4955288">
                <a:moveTo>
                  <a:pt x="0" y="0"/>
                </a:moveTo>
                <a:lnTo>
                  <a:pt x="4955288" y="0"/>
                </a:lnTo>
                <a:lnTo>
                  <a:pt x="4955288" y="2886428"/>
                </a:lnTo>
                <a:lnTo>
                  <a:pt x="0" y="2886428"/>
                </a:lnTo>
                <a:lnTo>
                  <a:pt x="0" y="0"/>
                </a:lnTo>
                <a:close/>
              </a:path>
            </a:pathLst>
          </a:custGeom>
          <a:blipFill>
            <a:blip r:embed="rId2"/>
            <a:stretch>
              <a:fillRect l="0" t="0" r="-2525" b="0"/>
            </a:stretch>
          </a:blipFill>
        </p:spPr>
      </p:sp>
      <p:sp>
        <p:nvSpPr>
          <p:cNvPr name="Freeform 3" id="3"/>
          <p:cNvSpPr/>
          <p:nvPr/>
        </p:nvSpPr>
        <p:spPr>
          <a:xfrm flipH="false" flipV="false" rot="0">
            <a:off x="8828530" y="720798"/>
            <a:ext cx="6012472" cy="3211493"/>
          </a:xfrm>
          <a:custGeom>
            <a:avLst/>
            <a:gdLst/>
            <a:ahLst/>
            <a:cxnLst/>
            <a:rect r="r" b="b" t="t" l="l"/>
            <a:pathLst>
              <a:path h="3211493" w="6012472">
                <a:moveTo>
                  <a:pt x="0" y="0"/>
                </a:moveTo>
                <a:lnTo>
                  <a:pt x="6012471" y="0"/>
                </a:lnTo>
                <a:lnTo>
                  <a:pt x="6012471" y="3211493"/>
                </a:lnTo>
                <a:lnTo>
                  <a:pt x="0" y="3211493"/>
                </a:lnTo>
                <a:lnTo>
                  <a:pt x="0" y="0"/>
                </a:lnTo>
                <a:close/>
              </a:path>
            </a:pathLst>
          </a:custGeom>
          <a:blipFill>
            <a:blip r:embed="rId3"/>
            <a:stretch>
              <a:fillRect l="-1347" t="0" r="-14377" b="-21869"/>
            </a:stretch>
          </a:blipFill>
        </p:spPr>
      </p:sp>
      <p:sp>
        <p:nvSpPr>
          <p:cNvPr name="Freeform 4" id="4"/>
          <p:cNvSpPr/>
          <p:nvPr/>
        </p:nvSpPr>
        <p:spPr>
          <a:xfrm flipH="false" flipV="false" rot="0">
            <a:off x="10231807" y="4093581"/>
            <a:ext cx="3833878" cy="3090661"/>
          </a:xfrm>
          <a:custGeom>
            <a:avLst/>
            <a:gdLst/>
            <a:ahLst/>
            <a:cxnLst/>
            <a:rect r="r" b="b" t="t" l="l"/>
            <a:pathLst>
              <a:path h="3090661" w="3833878">
                <a:moveTo>
                  <a:pt x="0" y="0"/>
                </a:moveTo>
                <a:lnTo>
                  <a:pt x="3833878" y="0"/>
                </a:lnTo>
                <a:lnTo>
                  <a:pt x="3833878" y="3090661"/>
                </a:lnTo>
                <a:lnTo>
                  <a:pt x="0" y="3090661"/>
                </a:lnTo>
                <a:lnTo>
                  <a:pt x="0" y="0"/>
                </a:lnTo>
                <a:close/>
              </a:path>
            </a:pathLst>
          </a:custGeom>
          <a:blipFill>
            <a:blip r:embed="rId4"/>
            <a:stretch>
              <a:fillRect l="-19024" t="-7866" r="-20081" b="-15295"/>
            </a:stretch>
          </a:blipFill>
        </p:spPr>
      </p:sp>
      <p:sp>
        <p:nvSpPr>
          <p:cNvPr name="Freeform 5" id="5"/>
          <p:cNvSpPr/>
          <p:nvPr/>
        </p:nvSpPr>
        <p:spPr>
          <a:xfrm flipH="false" flipV="false" rot="0">
            <a:off x="9963095" y="7345532"/>
            <a:ext cx="4985270" cy="2735667"/>
          </a:xfrm>
          <a:custGeom>
            <a:avLst/>
            <a:gdLst/>
            <a:ahLst/>
            <a:cxnLst/>
            <a:rect r="r" b="b" t="t" l="l"/>
            <a:pathLst>
              <a:path h="2735667" w="4985270">
                <a:moveTo>
                  <a:pt x="0" y="0"/>
                </a:moveTo>
                <a:lnTo>
                  <a:pt x="4985270" y="0"/>
                </a:lnTo>
                <a:lnTo>
                  <a:pt x="4985270" y="2735667"/>
                </a:lnTo>
                <a:lnTo>
                  <a:pt x="0" y="2735667"/>
                </a:lnTo>
                <a:lnTo>
                  <a:pt x="0" y="0"/>
                </a:lnTo>
                <a:close/>
              </a:path>
            </a:pathLst>
          </a:custGeom>
          <a:blipFill>
            <a:blip r:embed="rId5"/>
            <a:stretch>
              <a:fillRect l="0" t="0" r="0" b="0"/>
            </a:stretch>
          </a:blipFill>
        </p:spPr>
      </p:sp>
      <p:sp>
        <p:nvSpPr>
          <p:cNvPr name="TextBox 6" id="6"/>
          <p:cNvSpPr txBox="true"/>
          <p:nvPr/>
        </p:nvSpPr>
        <p:spPr>
          <a:xfrm rot="0">
            <a:off x="809587" y="6370865"/>
            <a:ext cx="5277503" cy="524979"/>
          </a:xfrm>
          <a:prstGeom prst="rect">
            <a:avLst/>
          </a:prstGeom>
        </p:spPr>
        <p:txBody>
          <a:bodyPr anchor="t" rtlCol="false" tIns="0" lIns="0" bIns="0" rIns="0">
            <a:spAutoFit/>
          </a:bodyPr>
          <a:lstStyle/>
          <a:p>
            <a:pPr algn="ctr">
              <a:lnSpc>
                <a:spcPts val="4335"/>
              </a:lnSpc>
            </a:pPr>
            <a:r>
              <a:rPr lang="en-US" sz="3096">
                <a:solidFill>
                  <a:srgbClr val="000000"/>
                </a:solidFill>
                <a:latin typeface="Baloo"/>
                <a:ea typeface="Baloo"/>
                <a:cs typeface="Baloo"/>
                <a:sym typeface="Baloo"/>
              </a:rPr>
              <a:t>Đưa vào các mô hình học máy</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683753" y="2802459"/>
          <a:ext cx="12920494" cy="5084491"/>
        </p:xfrm>
        <a:graphic>
          <a:graphicData uri="http://schemas.openxmlformats.org/drawingml/2006/table">
            <a:tbl>
              <a:tblPr/>
              <a:tblGrid>
                <a:gridCol w="2885031"/>
                <a:gridCol w="3400773"/>
                <a:gridCol w="3127733"/>
                <a:gridCol w="3506956"/>
              </a:tblGrid>
              <a:tr h="1694830">
                <a:tc>
                  <a:txBody>
                    <a:bodyPr anchor="t" rtlCol="false"/>
                    <a:lstStyle/>
                    <a:p>
                      <a:pPr algn="ctr">
                        <a:lnSpc>
                          <a:spcPts val="3359"/>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LogisticRegression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Naive Bayes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Randomforest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694830">
                <a:tc>
                  <a:txBody>
                    <a:bodyPr anchor="t" rtlCol="false"/>
                    <a:lstStyle/>
                    <a:p>
                      <a:pPr algn="ctr">
                        <a:lnSpc>
                          <a:spcPts val="3359"/>
                        </a:lnSpc>
                        <a:defRPr/>
                      </a:pPr>
                      <a:r>
                        <a:rPr lang="en-US" sz="2399">
                          <a:solidFill>
                            <a:srgbClr val="000000"/>
                          </a:solidFill>
                          <a:latin typeface="Baloo"/>
                          <a:ea typeface="Baloo"/>
                          <a:cs typeface="Baloo"/>
                          <a:sym typeface="Baloo"/>
                        </a:rPr>
                        <a:t>Accuracy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0,77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0,67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694830">
                <a:tc>
                  <a:txBody>
                    <a:bodyPr anchor="t" rtlCol="false"/>
                    <a:lstStyle/>
                    <a:p>
                      <a:pPr algn="ctr">
                        <a:lnSpc>
                          <a:spcPts val="3359"/>
                        </a:lnSpc>
                        <a:defRPr/>
                      </a:pPr>
                      <a:r>
                        <a:rPr lang="en-US" sz="2399">
                          <a:solidFill>
                            <a:srgbClr val="000000"/>
                          </a:solidFill>
                          <a:latin typeface="Baloo"/>
                          <a:ea typeface="Baloo"/>
                          <a:cs typeface="Baloo"/>
                          <a:sym typeface="Baloo"/>
                        </a:rPr>
                        <a:t>AUC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0,8050</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0,7785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Baloo"/>
                          <a:ea typeface="Baloo"/>
                          <a:cs typeface="Baloo"/>
                          <a:sym typeface="Baloo"/>
                        </a:rPr>
                        <a:t>0,6667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864236" y="537514"/>
            <a:ext cx="2296418" cy="887122"/>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Kết quả</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99882" y="2490164"/>
            <a:ext cx="5659418" cy="3395651"/>
          </a:xfrm>
          <a:custGeom>
            <a:avLst/>
            <a:gdLst/>
            <a:ahLst/>
            <a:cxnLst/>
            <a:rect r="r" b="b" t="t" l="l"/>
            <a:pathLst>
              <a:path h="3395651" w="5659418">
                <a:moveTo>
                  <a:pt x="0" y="0"/>
                </a:moveTo>
                <a:lnTo>
                  <a:pt x="5659418" y="0"/>
                </a:lnTo>
                <a:lnTo>
                  <a:pt x="5659418" y="3395651"/>
                </a:lnTo>
                <a:lnTo>
                  <a:pt x="0" y="3395651"/>
                </a:lnTo>
                <a:lnTo>
                  <a:pt x="0" y="0"/>
                </a:lnTo>
                <a:close/>
              </a:path>
            </a:pathLst>
          </a:custGeom>
          <a:blipFill>
            <a:blip r:embed="rId2"/>
            <a:stretch>
              <a:fillRect l="0" t="0" r="0" b="0"/>
            </a:stretch>
          </a:blipFill>
        </p:spPr>
      </p:sp>
      <p:sp>
        <p:nvSpPr>
          <p:cNvPr name="TextBox 3" id="3"/>
          <p:cNvSpPr txBox="true"/>
          <p:nvPr/>
        </p:nvSpPr>
        <p:spPr>
          <a:xfrm rot="0">
            <a:off x="1028700" y="122555"/>
            <a:ext cx="1960811"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a:t>
            </a:r>
          </a:p>
        </p:txBody>
      </p:sp>
      <p:sp>
        <p:nvSpPr>
          <p:cNvPr name="TextBox 4" id="4"/>
          <p:cNvSpPr txBox="true"/>
          <p:nvPr/>
        </p:nvSpPr>
        <p:spPr>
          <a:xfrm rot="0">
            <a:off x="2046883" y="1186089"/>
            <a:ext cx="350594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Amazon web service</a:t>
            </a:r>
          </a:p>
        </p:txBody>
      </p:sp>
      <p:sp>
        <p:nvSpPr>
          <p:cNvPr name="TextBox 5" id="5"/>
          <p:cNvSpPr txBox="true"/>
          <p:nvPr/>
        </p:nvSpPr>
        <p:spPr>
          <a:xfrm rot="0">
            <a:off x="2878041" y="5076825"/>
            <a:ext cx="657790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Linh hoạt, dễ sử dụng, dễ mở rộng</a:t>
            </a:r>
          </a:p>
        </p:txBody>
      </p:sp>
      <p:sp>
        <p:nvSpPr>
          <p:cNvPr name="TextBox 6" id="6"/>
          <p:cNvSpPr txBox="true"/>
          <p:nvPr/>
        </p:nvSpPr>
        <p:spPr>
          <a:xfrm rot="0">
            <a:off x="2865614" y="5819140"/>
            <a:ext cx="620553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Nhiều dịch vụ hỗ trợ Dữ liệu lớn</a:t>
            </a:r>
          </a:p>
        </p:txBody>
      </p:sp>
      <p:sp>
        <p:nvSpPr>
          <p:cNvPr name="TextBox 7" id="7"/>
          <p:cNvSpPr txBox="true"/>
          <p:nvPr/>
        </p:nvSpPr>
        <p:spPr>
          <a:xfrm rot="0">
            <a:off x="2892747" y="6561455"/>
            <a:ext cx="768221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Phù hợp trong môi trường doanh nghiệp</a:t>
            </a:r>
          </a:p>
        </p:txBody>
      </p:sp>
      <p:sp>
        <p:nvSpPr>
          <p:cNvPr name="TextBox 8" id="8"/>
          <p:cNvSpPr txBox="true"/>
          <p:nvPr/>
        </p:nvSpPr>
        <p:spPr>
          <a:xfrm rot="0">
            <a:off x="2750244" y="1856607"/>
            <a:ext cx="8676820"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M</a:t>
            </a:r>
            <a:r>
              <a:rPr lang="en-US" sz="3399">
                <a:solidFill>
                  <a:srgbClr val="000000"/>
                </a:solidFill>
                <a:latin typeface="Crimson Pro"/>
                <a:ea typeface="Crimson Pro"/>
                <a:cs typeface="Crimson Pro"/>
                <a:sym typeface="Crimson Pro"/>
              </a:rPr>
              <a:t>ột nền tảng điện toán đám mây phát triển toàn diện được cung cấp bởi Amazon.com</a:t>
            </a:r>
          </a:p>
        </p:txBody>
      </p:sp>
      <p:sp>
        <p:nvSpPr>
          <p:cNvPr name="TextBox 9" id="9"/>
          <p:cNvSpPr txBox="true"/>
          <p:nvPr/>
        </p:nvSpPr>
        <p:spPr>
          <a:xfrm rot="0">
            <a:off x="2076574" y="4121315"/>
            <a:ext cx="172328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Đặc điểm:</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0062" y="537514"/>
            <a:ext cx="2944767" cy="887122"/>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Thảo luận</a:t>
            </a:r>
          </a:p>
        </p:txBody>
      </p:sp>
      <p:sp>
        <p:nvSpPr>
          <p:cNvPr name="TextBox 3" id="3"/>
          <p:cNvSpPr txBox="true"/>
          <p:nvPr/>
        </p:nvSpPr>
        <p:spPr>
          <a:xfrm rot="0">
            <a:off x="792335" y="1699926"/>
            <a:ext cx="15901810" cy="2640551"/>
          </a:xfrm>
          <a:prstGeom prst="rect">
            <a:avLst/>
          </a:prstGeom>
        </p:spPr>
        <p:txBody>
          <a:bodyPr anchor="t" rtlCol="false" tIns="0" lIns="0" bIns="0" rIns="0">
            <a:spAutoFit/>
          </a:bodyPr>
          <a:lstStyle/>
          <a:p>
            <a:pPr algn="ctr">
              <a:lnSpc>
                <a:spcPts val="4204"/>
              </a:lnSpc>
            </a:pPr>
            <a:r>
              <a:rPr lang="en-US" sz="3003">
                <a:solidFill>
                  <a:srgbClr val="000000"/>
                </a:solidFill>
                <a:latin typeface="Baloo"/>
                <a:ea typeface="Baloo"/>
                <a:cs typeface="Baloo"/>
                <a:sym typeface="Baloo"/>
              </a:rPr>
              <a:t>Nhìn chung 3 mô hình được một kết quả rất tốt đối với một bộ dữ liệu tương đối lớn lên đến 1,6 triệu bản ghi. Ta thấy được Logistic Regression đạt được Accuracy cao nhất là 80% và Random Forest chỉ đạt được 67% Accuracy. Nhìn chung với kết quả là 80% độ chính xác thì các mô hình học máy đã làm rất tốt tuy nhiên thì đối với dữ liệu là văn bản thì thực sự các thuật toán học máy chưa thể học được sâu vào bên trong dữ liệ</a:t>
            </a:r>
          </a:p>
        </p:txBody>
      </p:sp>
      <p:sp>
        <p:nvSpPr>
          <p:cNvPr name="AutoShape 4" id="4"/>
          <p:cNvSpPr/>
          <p:nvPr/>
        </p:nvSpPr>
        <p:spPr>
          <a:xfrm>
            <a:off x="792335" y="9277350"/>
            <a:ext cx="5006955" cy="0"/>
          </a:xfrm>
          <a:prstGeom prst="line">
            <a:avLst/>
          </a:prstGeom>
          <a:ln cap="flat" w="38100">
            <a:solidFill>
              <a:srgbClr val="000000"/>
            </a:solidFill>
            <a:prstDash val="solid"/>
            <a:headEnd type="none" len="sm" w="sm"/>
            <a:tailEnd type="arrow" len="sm" w="med"/>
          </a:ln>
        </p:spPr>
      </p:sp>
      <p:sp>
        <p:nvSpPr>
          <p:cNvPr name="TextBox 5" id="5"/>
          <p:cNvSpPr txBox="true"/>
          <p:nvPr/>
        </p:nvSpPr>
        <p:spPr>
          <a:xfrm rot="0">
            <a:off x="895547" y="5589187"/>
            <a:ext cx="15470126" cy="3580603"/>
          </a:xfrm>
          <a:prstGeom prst="rect">
            <a:avLst/>
          </a:prstGeom>
        </p:spPr>
        <p:txBody>
          <a:bodyPr anchor="t" rtlCol="false" tIns="0" lIns="0" bIns="0" rIns="0">
            <a:spAutoFit/>
          </a:bodyPr>
          <a:lstStyle/>
          <a:p>
            <a:pPr algn="ctr">
              <a:lnSpc>
                <a:spcPts val="4759"/>
              </a:lnSpc>
            </a:pPr>
            <a:r>
              <a:rPr lang="en-US" sz="3399">
                <a:solidFill>
                  <a:srgbClr val="000000"/>
                </a:solidFill>
                <a:latin typeface="Baloo"/>
                <a:ea typeface="Baloo"/>
                <a:cs typeface="Baloo"/>
                <a:sym typeface="Baloo"/>
              </a:rPr>
              <a:t>Để cải thiện hiệu suất, việc sử dụng các mô hình học sâu như mạng nơ-ron tích chập (CNN) hoặc mạng nơ-ron truy hồi (RNN), đặc biệt là các mô hình tiên tiến như BERT hoặc Transformer, có thể là hướng đi phù hợp. Những mô hình này có khả năng hiểu sâu hơn về cấu trúc và ngữ nghĩa của văn bản, mang lại kết quả chính xác hơn trong các bài toán phức tạp.</a:t>
            </a:r>
          </a:p>
          <a:p>
            <a:pPr algn="ctr">
              <a:lnSpc>
                <a:spcPts val="475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67060" y="3578150"/>
            <a:ext cx="6029496" cy="3130700"/>
          </a:xfrm>
          <a:custGeom>
            <a:avLst/>
            <a:gdLst/>
            <a:ahLst/>
            <a:cxnLst/>
            <a:rect r="r" b="b" t="t" l="l"/>
            <a:pathLst>
              <a:path h="3130700" w="6029496">
                <a:moveTo>
                  <a:pt x="0" y="0"/>
                </a:moveTo>
                <a:lnTo>
                  <a:pt x="6029496" y="0"/>
                </a:lnTo>
                <a:lnTo>
                  <a:pt x="6029496" y="3130700"/>
                </a:lnTo>
                <a:lnTo>
                  <a:pt x="0" y="3130700"/>
                </a:lnTo>
                <a:lnTo>
                  <a:pt x="0" y="0"/>
                </a:lnTo>
                <a:close/>
              </a:path>
            </a:pathLst>
          </a:custGeom>
          <a:blipFill>
            <a:blip r:embed="rId2"/>
            <a:stretch>
              <a:fillRect l="0" t="0" r="0" b="0"/>
            </a:stretch>
          </a:blipFill>
        </p:spPr>
      </p:sp>
      <p:sp>
        <p:nvSpPr>
          <p:cNvPr name="TextBox 3" id="3"/>
          <p:cNvSpPr txBox="true"/>
          <p:nvPr/>
        </p:nvSpPr>
        <p:spPr>
          <a:xfrm rot="0">
            <a:off x="256628" y="321406"/>
            <a:ext cx="17410062" cy="1811074"/>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Deep learning với spark - hướng đi hoàn toán mới trong spark</a:t>
            </a:r>
          </a:p>
        </p:txBody>
      </p:sp>
      <p:sp>
        <p:nvSpPr>
          <p:cNvPr name="TextBox 4" id="4"/>
          <p:cNvSpPr txBox="true"/>
          <p:nvPr/>
        </p:nvSpPr>
        <p:spPr>
          <a:xfrm rot="0">
            <a:off x="9139238" y="4638459"/>
            <a:ext cx="9525" cy="896647"/>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87596" y="2905186"/>
            <a:ext cx="11226296" cy="6353114"/>
          </a:xfrm>
          <a:prstGeom prst="rect">
            <a:avLst/>
          </a:prstGeom>
        </p:spPr>
        <p:txBody>
          <a:bodyPr anchor="t" rtlCol="false" tIns="0" lIns="0" bIns="0" rIns="0">
            <a:spAutoFit/>
          </a:bodyPr>
          <a:lstStyle/>
          <a:p>
            <a:pPr algn="ctr">
              <a:lnSpc>
                <a:spcPts val="5622"/>
              </a:lnSpc>
            </a:pPr>
            <a:r>
              <a:rPr lang="en-US" sz="4016">
                <a:solidFill>
                  <a:srgbClr val="000000"/>
                </a:solidFill>
                <a:latin typeface="Baloo"/>
                <a:ea typeface="Baloo"/>
                <a:cs typeface="Baloo"/>
                <a:sym typeface="Baloo"/>
              </a:rPr>
              <a:t>Spark và mục đích ban đầu:</a:t>
            </a:r>
          </a:p>
          <a:p>
            <a:pPr algn="ctr" marL="867062" indent="-433531" lvl="1">
              <a:lnSpc>
                <a:spcPts val="5622"/>
              </a:lnSpc>
              <a:buFont typeface="Arial"/>
              <a:buChar char="•"/>
            </a:pPr>
            <a:r>
              <a:rPr lang="en-US" sz="4016">
                <a:solidFill>
                  <a:srgbClr val="000000"/>
                </a:solidFill>
                <a:latin typeface="Baloo"/>
                <a:ea typeface="Baloo"/>
                <a:cs typeface="Baloo"/>
                <a:sym typeface="Baloo"/>
              </a:rPr>
              <a:t>Spark được thiết kế chủ yếu như một hệ thống xử lý dữ liệu, ban đầu phù hợp nhất cho các tác vụ không trạng thái và học máy (ML) truyền thống như phân cụm và hồi quy.</a:t>
            </a:r>
          </a:p>
          <a:p>
            <a:pPr algn="ctr" marL="867062" indent="-433531" lvl="1">
              <a:lnSpc>
                <a:spcPts val="5622"/>
              </a:lnSpc>
              <a:buFont typeface="Arial"/>
              <a:buChar char="•"/>
            </a:pPr>
            <a:r>
              <a:rPr lang="en-US" sz="4016">
                <a:solidFill>
                  <a:srgbClr val="000000"/>
                </a:solidFill>
                <a:latin typeface="Baloo"/>
                <a:ea typeface="Baloo"/>
                <a:cs typeface="Baloo"/>
                <a:sym typeface="Baloo"/>
              </a:rPr>
              <a:t>Spark sử dụng phương pháp RDD để xử lý dữ liệu và hỗ trợ các thuật toán ML lặp đi lặp lại, nhờ cơ chế lưu trữ đệm.</a:t>
            </a:r>
          </a:p>
          <a:p>
            <a:pPr algn="ctr">
              <a:lnSpc>
                <a:spcPts val="5622"/>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74" y="4294007"/>
            <a:ext cx="3994665" cy="2074153"/>
          </a:xfrm>
          <a:custGeom>
            <a:avLst/>
            <a:gdLst/>
            <a:ahLst/>
            <a:cxnLst/>
            <a:rect r="r" b="b" t="t" l="l"/>
            <a:pathLst>
              <a:path h="2074153" w="3994665">
                <a:moveTo>
                  <a:pt x="0" y="0"/>
                </a:moveTo>
                <a:lnTo>
                  <a:pt x="3994665" y="0"/>
                </a:lnTo>
                <a:lnTo>
                  <a:pt x="3994665" y="2074153"/>
                </a:lnTo>
                <a:lnTo>
                  <a:pt x="0" y="2074153"/>
                </a:lnTo>
                <a:lnTo>
                  <a:pt x="0" y="0"/>
                </a:lnTo>
                <a:close/>
              </a:path>
            </a:pathLst>
          </a:custGeom>
          <a:blipFill>
            <a:blip r:embed="rId2"/>
            <a:stretch>
              <a:fillRect l="0" t="0" r="0" b="0"/>
            </a:stretch>
          </a:blipFill>
        </p:spPr>
      </p:sp>
      <p:sp>
        <p:nvSpPr>
          <p:cNvPr name="TextBox 3" id="3"/>
          <p:cNvSpPr txBox="true"/>
          <p:nvPr/>
        </p:nvSpPr>
        <p:spPr>
          <a:xfrm rot="0">
            <a:off x="256628" y="321406"/>
            <a:ext cx="4011384" cy="887122"/>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Thách thức</a:t>
            </a:r>
          </a:p>
        </p:txBody>
      </p:sp>
      <p:sp>
        <p:nvSpPr>
          <p:cNvPr name="TextBox 4" id="4"/>
          <p:cNvSpPr txBox="true"/>
          <p:nvPr/>
        </p:nvSpPr>
        <p:spPr>
          <a:xfrm rot="0">
            <a:off x="9139238" y="4638459"/>
            <a:ext cx="9525" cy="896647"/>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5422953" y="2024087"/>
            <a:ext cx="12601666" cy="778093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Baloo"/>
                <a:ea typeface="Baloo"/>
                <a:cs typeface="Baloo"/>
                <a:sym typeface="Baloo"/>
              </a:rPr>
              <a:t>Truy cập ngẫu nhiên: Học sâu yêu cầu xáo trộn và lấy mẫu ngẫu nhiên, trong khi RDD chỉ hỗ trợ phát trực tuyến dữ liệu.</a:t>
            </a:r>
          </a:p>
          <a:p>
            <a:pPr algn="ctr" marL="734059" indent="-367030" lvl="1">
              <a:lnSpc>
                <a:spcPts val="4759"/>
              </a:lnSpc>
              <a:buFont typeface="Arial"/>
              <a:buChar char="•"/>
            </a:pPr>
            <a:r>
              <a:rPr lang="en-US" sz="3399">
                <a:solidFill>
                  <a:srgbClr val="000000"/>
                </a:solidFill>
                <a:latin typeface="Baloo"/>
                <a:ea typeface="Baloo"/>
                <a:cs typeface="Baloo"/>
                <a:sym typeface="Baloo"/>
              </a:rPr>
              <a:t>Trạng thái và khả năng thử lại: Spark xử lý tác vụ không trạng thái, nhưng mô hình học sâu cần trạng thái liên tục và khả năng tiếp tục từ điểm kiểm tra nếu gặp lỗi.</a:t>
            </a:r>
          </a:p>
          <a:p>
            <a:pPr algn="ctr" marL="734059" indent="-367030" lvl="1">
              <a:lnSpc>
                <a:spcPts val="4759"/>
              </a:lnSpc>
              <a:buFont typeface="Arial"/>
              <a:buChar char="•"/>
            </a:pPr>
            <a:r>
              <a:rPr lang="en-US" sz="3399">
                <a:solidFill>
                  <a:srgbClr val="000000"/>
                </a:solidFill>
                <a:latin typeface="Baloo"/>
                <a:ea typeface="Baloo"/>
                <a:cs typeface="Baloo"/>
                <a:sym typeface="Baloo"/>
              </a:rPr>
              <a:t>Đồng bộ hóa công nhân: Học sâu yêu cầu đồng bộ hóa giữa các công nhân, không giống như các tác vụ Spark truyền thống thường độc lập.</a:t>
            </a:r>
          </a:p>
          <a:p>
            <a:pPr algn="ctr" marL="734059" indent="-367030" lvl="1">
              <a:lnSpc>
                <a:spcPts val="4759"/>
              </a:lnSpc>
              <a:buFont typeface="Arial"/>
              <a:buChar char="•"/>
            </a:pPr>
            <a:r>
              <a:rPr lang="en-US" sz="3399">
                <a:solidFill>
                  <a:srgbClr val="000000"/>
                </a:solidFill>
                <a:latin typeface="Baloo"/>
                <a:ea typeface="Baloo"/>
                <a:cs typeface="Baloo"/>
                <a:sym typeface="Baloo"/>
              </a:rPr>
              <a:t>Khả năng mở rộng: Học sâu không thể mở rộng vô hạn do ảnh hưởng đến hội tụ mô hình.</a:t>
            </a:r>
          </a:p>
          <a:p>
            <a:pPr algn="ctr" marL="734059" indent="-367030" lvl="1">
              <a:lnSpc>
                <a:spcPts val="4759"/>
              </a:lnSpc>
              <a:buFont typeface="Arial"/>
              <a:buChar char="•"/>
            </a:pPr>
            <a:r>
              <a:rPr lang="en-US" sz="3399">
                <a:solidFill>
                  <a:srgbClr val="000000"/>
                </a:solidFill>
                <a:latin typeface="Baloo"/>
                <a:ea typeface="Baloo"/>
                <a:cs typeface="Baloo"/>
                <a:sym typeface="Baloo"/>
              </a:rPr>
              <a:t>Phần cứng: Học sâu yêu cầu GPU chuyên dụng, trong khi Spark thường sử dụng CPU để giảm chi phí.</a:t>
            </a:r>
          </a:p>
          <a:p>
            <a:pPr algn="ctr">
              <a:lnSpc>
                <a:spcPts val="4759"/>
              </a:lnSpc>
            </a:pPr>
            <a:r>
              <a:rPr lang="en-US" sz="3399">
                <a:solidFill>
                  <a:srgbClr val="000000"/>
                </a:solidFill>
                <a:latin typeface="Baloo"/>
                <a:ea typeface="Baloo"/>
                <a:cs typeface="Baloo"/>
                <a:sym typeface="Baloo"/>
              </a:rPr>
              <a:t>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32916"/>
            <a:ext cx="6199781" cy="2851899"/>
          </a:xfrm>
          <a:custGeom>
            <a:avLst/>
            <a:gdLst/>
            <a:ahLst/>
            <a:cxnLst/>
            <a:rect r="r" b="b" t="t" l="l"/>
            <a:pathLst>
              <a:path h="2851899" w="6199781">
                <a:moveTo>
                  <a:pt x="0" y="0"/>
                </a:moveTo>
                <a:lnTo>
                  <a:pt x="6199781" y="0"/>
                </a:lnTo>
                <a:lnTo>
                  <a:pt x="6199781" y="2851899"/>
                </a:lnTo>
                <a:lnTo>
                  <a:pt x="0" y="2851899"/>
                </a:lnTo>
                <a:lnTo>
                  <a:pt x="0" y="0"/>
                </a:lnTo>
                <a:close/>
              </a:path>
            </a:pathLst>
          </a:custGeom>
          <a:blipFill>
            <a:blip r:embed="rId2"/>
            <a:stretch>
              <a:fillRect l="0" t="0" r="0" b="0"/>
            </a:stretch>
          </a:blipFill>
        </p:spPr>
      </p:sp>
      <p:sp>
        <p:nvSpPr>
          <p:cNvPr name="Freeform 3" id="3"/>
          <p:cNvSpPr/>
          <p:nvPr/>
        </p:nvSpPr>
        <p:spPr>
          <a:xfrm flipH="false" flipV="false" rot="0">
            <a:off x="9361719" y="2244748"/>
            <a:ext cx="8037203" cy="1890253"/>
          </a:xfrm>
          <a:custGeom>
            <a:avLst/>
            <a:gdLst/>
            <a:ahLst/>
            <a:cxnLst/>
            <a:rect r="r" b="b" t="t" l="l"/>
            <a:pathLst>
              <a:path h="1890253" w="8037203">
                <a:moveTo>
                  <a:pt x="0" y="0"/>
                </a:moveTo>
                <a:lnTo>
                  <a:pt x="8037203" y="0"/>
                </a:lnTo>
                <a:lnTo>
                  <a:pt x="8037203" y="1890253"/>
                </a:lnTo>
                <a:lnTo>
                  <a:pt x="0" y="1890253"/>
                </a:lnTo>
                <a:lnTo>
                  <a:pt x="0" y="0"/>
                </a:lnTo>
                <a:close/>
              </a:path>
            </a:pathLst>
          </a:custGeom>
          <a:blipFill>
            <a:blip r:embed="rId3"/>
            <a:stretch>
              <a:fillRect l="0" t="-4008" r="0" b="-4008"/>
            </a:stretch>
          </a:blipFill>
        </p:spPr>
      </p:sp>
      <p:sp>
        <p:nvSpPr>
          <p:cNvPr name="Freeform 4" id="4"/>
          <p:cNvSpPr/>
          <p:nvPr/>
        </p:nvSpPr>
        <p:spPr>
          <a:xfrm flipH="false" flipV="false" rot="0">
            <a:off x="1028700" y="6400569"/>
            <a:ext cx="7000993" cy="2857731"/>
          </a:xfrm>
          <a:custGeom>
            <a:avLst/>
            <a:gdLst/>
            <a:ahLst/>
            <a:cxnLst/>
            <a:rect r="r" b="b" t="t" l="l"/>
            <a:pathLst>
              <a:path h="2857731" w="7000993">
                <a:moveTo>
                  <a:pt x="0" y="0"/>
                </a:moveTo>
                <a:lnTo>
                  <a:pt x="7000993" y="0"/>
                </a:lnTo>
                <a:lnTo>
                  <a:pt x="7000993" y="2857731"/>
                </a:lnTo>
                <a:lnTo>
                  <a:pt x="0" y="2857731"/>
                </a:lnTo>
                <a:lnTo>
                  <a:pt x="0" y="0"/>
                </a:lnTo>
                <a:close/>
              </a:path>
            </a:pathLst>
          </a:custGeom>
          <a:blipFill>
            <a:blip r:embed="rId4"/>
            <a:stretch>
              <a:fillRect l="0" t="0" r="-8102" b="0"/>
            </a:stretch>
          </a:blipFill>
        </p:spPr>
      </p:sp>
      <p:sp>
        <p:nvSpPr>
          <p:cNvPr name="Freeform 5" id="5"/>
          <p:cNvSpPr/>
          <p:nvPr/>
        </p:nvSpPr>
        <p:spPr>
          <a:xfrm flipH="false" flipV="false" rot="0">
            <a:off x="11445179" y="5000356"/>
            <a:ext cx="4257944" cy="4257944"/>
          </a:xfrm>
          <a:custGeom>
            <a:avLst/>
            <a:gdLst/>
            <a:ahLst/>
            <a:cxnLst/>
            <a:rect r="r" b="b" t="t" l="l"/>
            <a:pathLst>
              <a:path h="4257944" w="4257944">
                <a:moveTo>
                  <a:pt x="0" y="0"/>
                </a:moveTo>
                <a:lnTo>
                  <a:pt x="4257943" y="0"/>
                </a:lnTo>
                <a:lnTo>
                  <a:pt x="4257943" y="4257944"/>
                </a:lnTo>
                <a:lnTo>
                  <a:pt x="0" y="4257944"/>
                </a:lnTo>
                <a:lnTo>
                  <a:pt x="0" y="0"/>
                </a:lnTo>
                <a:close/>
              </a:path>
            </a:pathLst>
          </a:custGeom>
          <a:blipFill>
            <a:blip r:embed="rId5"/>
            <a:stretch>
              <a:fillRect l="0" t="0" r="0" b="0"/>
            </a:stretch>
          </a:blipFill>
        </p:spPr>
      </p:sp>
      <p:sp>
        <p:nvSpPr>
          <p:cNvPr name="TextBox 6" id="6"/>
          <p:cNvSpPr txBox="true"/>
          <p:nvPr/>
        </p:nvSpPr>
        <p:spPr>
          <a:xfrm rot="0">
            <a:off x="256628" y="321406"/>
            <a:ext cx="13317523" cy="887122"/>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Các framework deep learning cho spark</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3300" y="259493"/>
            <a:ext cx="2353494" cy="2353494"/>
          </a:xfrm>
          <a:custGeom>
            <a:avLst/>
            <a:gdLst/>
            <a:ahLst/>
            <a:cxnLst/>
            <a:rect r="r" b="b" t="t" l="l"/>
            <a:pathLst>
              <a:path h="2353494" w="2353494">
                <a:moveTo>
                  <a:pt x="0" y="0"/>
                </a:moveTo>
                <a:lnTo>
                  <a:pt x="2353494" y="0"/>
                </a:lnTo>
                <a:lnTo>
                  <a:pt x="2353494" y="2353495"/>
                </a:lnTo>
                <a:lnTo>
                  <a:pt x="0" y="2353495"/>
                </a:lnTo>
                <a:lnTo>
                  <a:pt x="0" y="0"/>
                </a:lnTo>
                <a:close/>
              </a:path>
            </a:pathLst>
          </a:custGeom>
          <a:blipFill>
            <a:blip r:embed="rId2"/>
            <a:stretch>
              <a:fillRect l="0" t="0" r="0" b="0"/>
            </a:stretch>
          </a:blipFill>
        </p:spPr>
      </p:sp>
      <p:sp>
        <p:nvSpPr>
          <p:cNvPr name="Freeform 3" id="3"/>
          <p:cNvSpPr/>
          <p:nvPr/>
        </p:nvSpPr>
        <p:spPr>
          <a:xfrm flipH="false" flipV="false" rot="0">
            <a:off x="9035946" y="2750435"/>
            <a:ext cx="8600735" cy="5569520"/>
          </a:xfrm>
          <a:custGeom>
            <a:avLst/>
            <a:gdLst/>
            <a:ahLst/>
            <a:cxnLst/>
            <a:rect r="r" b="b" t="t" l="l"/>
            <a:pathLst>
              <a:path h="5569520" w="8600735">
                <a:moveTo>
                  <a:pt x="0" y="0"/>
                </a:moveTo>
                <a:lnTo>
                  <a:pt x="8600735" y="0"/>
                </a:lnTo>
                <a:lnTo>
                  <a:pt x="8600735" y="5569520"/>
                </a:lnTo>
                <a:lnTo>
                  <a:pt x="0" y="5569520"/>
                </a:lnTo>
                <a:lnTo>
                  <a:pt x="0" y="0"/>
                </a:lnTo>
                <a:close/>
              </a:path>
            </a:pathLst>
          </a:custGeom>
          <a:blipFill>
            <a:blip r:embed="rId3"/>
            <a:stretch>
              <a:fillRect l="-989" t="0" r="-989" b="0"/>
            </a:stretch>
          </a:blipFill>
        </p:spPr>
      </p:sp>
      <p:sp>
        <p:nvSpPr>
          <p:cNvPr name="TextBox 4" id="4"/>
          <p:cNvSpPr txBox="true"/>
          <p:nvPr/>
        </p:nvSpPr>
        <p:spPr>
          <a:xfrm rot="0">
            <a:off x="2773857" y="1112722"/>
            <a:ext cx="2353494" cy="580363"/>
          </a:xfrm>
          <a:prstGeom prst="rect">
            <a:avLst/>
          </a:prstGeom>
        </p:spPr>
        <p:txBody>
          <a:bodyPr anchor="t" rtlCol="false" tIns="0" lIns="0" bIns="0" rIns="0">
            <a:spAutoFit/>
          </a:bodyPr>
          <a:lstStyle/>
          <a:p>
            <a:pPr algn="ctr">
              <a:lnSpc>
                <a:spcPts val="4759"/>
              </a:lnSpc>
            </a:pPr>
            <a:r>
              <a:rPr lang="en-US" sz="3399">
                <a:solidFill>
                  <a:srgbClr val="000000"/>
                </a:solidFill>
                <a:latin typeface="Baloo"/>
                <a:ea typeface="Baloo"/>
                <a:cs typeface="Baloo"/>
                <a:sym typeface="Baloo"/>
              </a:rPr>
              <a:t>Sparknlp</a:t>
            </a:r>
          </a:p>
        </p:txBody>
      </p:sp>
      <p:sp>
        <p:nvSpPr>
          <p:cNvPr name="TextBox 5" id="5"/>
          <p:cNvSpPr txBox="true"/>
          <p:nvPr/>
        </p:nvSpPr>
        <p:spPr>
          <a:xfrm rot="0">
            <a:off x="324162" y="2942273"/>
            <a:ext cx="8495677" cy="6486672"/>
          </a:xfrm>
          <a:prstGeom prst="rect">
            <a:avLst/>
          </a:prstGeom>
        </p:spPr>
        <p:txBody>
          <a:bodyPr anchor="t" rtlCol="false" tIns="0" lIns="0" bIns="0" rIns="0">
            <a:spAutoFit/>
          </a:bodyPr>
          <a:lstStyle/>
          <a:p>
            <a:pPr algn="l">
              <a:lnSpc>
                <a:spcPts val="5740"/>
              </a:lnSpc>
              <a:spcBef>
                <a:spcPct val="0"/>
              </a:spcBef>
            </a:pPr>
            <a:r>
              <a:rPr lang="en-US" sz="4100">
                <a:solidFill>
                  <a:srgbClr val="000000"/>
                </a:solidFill>
                <a:latin typeface="Baloo"/>
                <a:ea typeface="Baloo"/>
                <a:cs typeface="Baloo"/>
                <a:sym typeface="Baloo"/>
              </a:rPr>
              <a:t>Spark NLP là một thư viện xử lý ngôn ngữ tự nhiên mạnh mẽ, tận dụng Apache Spark để xử lý dữ liệu lớn. Thư viện hỗ trợ các tác vụ NLP tiên tiến như trích xuất thực thể, phân loại văn bản, và tích hợp các mô hình hiện đại như BERT, giúp phân tích văn bản hiệu quả và mở rộng dễ dàng.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0598" y="3735772"/>
            <a:ext cx="16822754" cy="4452387"/>
          </a:xfrm>
          <a:custGeom>
            <a:avLst/>
            <a:gdLst/>
            <a:ahLst/>
            <a:cxnLst/>
            <a:rect r="r" b="b" t="t" l="l"/>
            <a:pathLst>
              <a:path h="4452387" w="16822754">
                <a:moveTo>
                  <a:pt x="0" y="0"/>
                </a:moveTo>
                <a:lnTo>
                  <a:pt x="16822754" y="0"/>
                </a:lnTo>
                <a:lnTo>
                  <a:pt x="16822754" y="4452387"/>
                </a:lnTo>
                <a:lnTo>
                  <a:pt x="0" y="4452387"/>
                </a:lnTo>
                <a:lnTo>
                  <a:pt x="0" y="0"/>
                </a:lnTo>
                <a:close/>
              </a:path>
            </a:pathLst>
          </a:custGeom>
          <a:blipFill>
            <a:blip r:embed="rId2"/>
            <a:stretch>
              <a:fillRect l="0" t="-78122" r="0" b="-11740"/>
            </a:stretch>
          </a:blipFill>
        </p:spPr>
      </p:sp>
      <p:sp>
        <p:nvSpPr>
          <p:cNvPr name="TextBox 3" id="3"/>
          <p:cNvSpPr txBox="true"/>
          <p:nvPr/>
        </p:nvSpPr>
        <p:spPr>
          <a:xfrm rot="0">
            <a:off x="463478" y="537514"/>
            <a:ext cx="5556160" cy="887122"/>
          </a:xfrm>
          <a:prstGeom prst="rect">
            <a:avLst/>
          </a:prstGeom>
        </p:spPr>
        <p:txBody>
          <a:bodyPr anchor="t" rtlCol="false" tIns="0" lIns="0" bIns="0" rIns="0">
            <a:spAutoFit/>
          </a:bodyPr>
          <a:lstStyle/>
          <a:p>
            <a:pPr algn="ctr">
              <a:lnSpc>
                <a:spcPts val="7279"/>
              </a:lnSpc>
            </a:pPr>
            <a:r>
              <a:rPr lang="en-US" sz="5199">
                <a:solidFill>
                  <a:srgbClr val="000000"/>
                </a:solidFill>
                <a:latin typeface="Baloo"/>
                <a:ea typeface="Baloo"/>
                <a:cs typeface="Baloo"/>
                <a:sym typeface="Baloo"/>
              </a:rPr>
              <a:t>Triển khai mô hình</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55817" y="2910512"/>
          <a:ext cx="14379221" cy="4078240"/>
        </p:xfrm>
        <a:graphic>
          <a:graphicData uri="http://schemas.openxmlformats.org/drawingml/2006/table">
            <a:tbl>
              <a:tblPr/>
              <a:tblGrid>
                <a:gridCol w="4835664"/>
                <a:gridCol w="3294703"/>
                <a:gridCol w="3399426"/>
                <a:gridCol w="2849428"/>
              </a:tblGrid>
              <a:tr h="1359413">
                <a:tc>
                  <a:txBody>
                    <a:bodyPr anchor="t" rtlCol="false"/>
                    <a:lstStyle/>
                    <a:p>
                      <a:pPr algn="ctr">
                        <a:lnSpc>
                          <a:spcPts val="34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59413">
                <a:tc>
                  <a:txBody>
                    <a:bodyPr anchor="t" rtlCol="false"/>
                    <a:lstStyle/>
                    <a:p>
                      <a:pPr algn="ctr">
                        <a:lnSpc>
                          <a:spcPts val="3499"/>
                        </a:lnSpc>
                        <a:defRPr/>
                      </a:pPr>
                      <a:r>
                        <a:rPr lang="en-US" sz="2499">
                          <a:solidFill>
                            <a:srgbClr val="000000"/>
                          </a:solidFill>
                          <a:latin typeface="Baloo"/>
                          <a:ea typeface="Baloo"/>
                          <a:cs typeface="Baloo"/>
                          <a:sym typeface="Baloo"/>
                        </a:rPr>
                        <a:t>BERT + ClassifierDLApproach()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59413">
                <a:tc>
                  <a:txBody>
                    <a:bodyPr anchor="t" rtlCol="false"/>
                    <a:lstStyle/>
                    <a:p>
                      <a:pPr algn="ctr">
                        <a:lnSpc>
                          <a:spcPts val="3499"/>
                        </a:lnSpc>
                        <a:defRPr/>
                      </a:pPr>
                      <a:r>
                        <a:rPr lang="en-US" sz="2499">
                          <a:solidFill>
                            <a:srgbClr val="000000"/>
                          </a:solidFill>
                          <a:latin typeface="Baloo"/>
                          <a:ea typeface="Baloo"/>
                          <a:cs typeface="Baloo"/>
                          <a:sym typeface="Baloo"/>
                        </a:rPr>
                        <a:t>Bert + SentimentDLApproach()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Baloo"/>
                          <a:ea typeface="Baloo"/>
                          <a:cs typeface="Baloo"/>
                          <a:sym typeface="Baloo"/>
                        </a:rPr>
                        <a:t>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07609" y="667828"/>
            <a:ext cx="2296418" cy="887122"/>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Baloo"/>
                <a:ea typeface="Baloo"/>
                <a:cs typeface="Baloo"/>
                <a:sym typeface="Baloo"/>
              </a:rPr>
              <a:t>Kết quả</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667" y="2923210"/>
            <a:ext cx="7018162" cy="4210897"/>
          </a:xfrm>
          <a:custGeom>
            <a:avLst/>
            <a:gdLst/>
            <a:ahLst/>
            <a:cxnLst/>
            <a:rect r="r" b="b" t="t" l="l"/>
            <a:pathLst>
              <a:path h="4210897" w="7018162">
                <a:moveTo>
                  <a:pt x="0" y="0"/>
                </a:moveTo>
                <a:lnTo>
                  <a:pt x="7018162" y="0"/>
                </a:lnTo>
                <a:lnTo>
                  <a:pt x="7018162" y="4210897"/>
                </a:lnTo>
                <a:lnTo>
                  <a:pt x="0" y="4210897"/>
                </a:lnTo>
                <a:lnTo>
                  <a:pt x="0" y="0"/>
                </a:lnTo>
                <a:close/>
              </a:path>
            </a:pathLst>
          </a:custGeom>
          <a:blipFill>
            <a:blip r:embed="rId2"/>
            <a:stretch>
              <a:fillRect l="0" t="0" r="0" b="0"/>
            </a:stretch>
          </a:blipFill>
        </p:spPr>
      </p:sp>
      <p:sp>
        <p:nvSpPr>
          <p:cNvPr name="Freeform 3" id="3"/>
          <p:cNvSpPr/>
          <p:nvPr/>
        </p:nvSpPr>
        <p:spPr>
          <a:xfrm flipH="false" flipV="false" rot="0">
            <a:off x="9357806" y="763078"/>
            <a:ext cx="1692932" cy="2160132"/>
          </a:xfrm>
          <a:custGeom>
            <a:avLst/>
            <a:gdLst/>
            <a:ahLst/>
            <a:cxnLst/>
            <a:rect r="r" b="b" t="t" l="l"/>
            <a:pathLst>
              <a:path h="2160132" w="1692932">
                <a:moveTo>
                  <a:pt x="0" y="0"/>
                </a:moveTo>
                <a:lnTo>
                  <a:pt x="1692932" y="0"/>
                </a:lnTo>
                <a:lnTo>
                  <a:pt x="1692932" y="2160132"/>
                </a:lnTo>
                <a:lnTo>
                  <a:pt x="0" y="2160132"/>
                </a:lnTo>
                <a:lnTo>
                  <a:pt x="0" y="0"/>
                </a:lnTo>
                <a:close/>
              </a:path>
            </a:pathLst>
          </a:custGeom>
          <a:blipFill>
            <a:blip r:embed="rId3"/>
            <a:stretch>
              <a:fillRect l="0" t="0" r="-118114" b="0"/>
            </a:stretch>
          </a:blipFill>
        </p:spPr>
      </p:sp>
      <p:sp>
        <p:nvSpPr>
          <p:cNvPr name="Freeform 4" id="4"/>
          <p:cNvSpPr/>
          <p:nvPr/>
        </p:nvSpPr>
        <p:spPr>
          <a:xfrm flipH="false" flipV="false" rot="0">
            <a:off x="9357806" y="4601681"/>
            <a:ext cx="1906738" cy="2333737"/>
          </a:xfrm>
          <a:custGeom>
            <a:avLst/>
            <a:gdLst/>
            <a:ahLst/>
            <a:cxnLst/>
            <a:rect r="r" b="b" t="t" l="l"/>
            <a:pathLst>
              <a:path h="2333737" w="1906738">
                <a:moveTo>
                  <a:pt x="0" y="0"/>
                </a:moveTo>
                <a:lnTo>
                  <a:pt x="1906737" y="0"/>
                </a:lnTo>
                <a:lnTo>
                  <a:pt x="1906737" y="2333737"/>
                </a:lnTo>
                <a:lnTo>
                  <a:pt x="0" y="2333737"/>
                </a:lnTo>
                <a:lnTo>
                  <a:pt x="0" y="0"/>
                </a:lnTo>
                <a:close/>
              </a:path>
            </a:pathLst>
          </a:custGeom>
          <a:blipFill>
            <a:blip r:embed="rId4"/>
            <a:stretch>
              <a:fillRect l="-109220" t="0" r="0" b="0"/>
            </a:stretch>
          </a:blipFill>
        </p:spPr>
      </p:sp>
      <p:sp>
        <p:nvSpPr>
          <p:cNvPr name="TextBox 5" id="5"/>
          <p:cNvSpPr txBox="true"/>
          <p:nvPr/>
        </p:nvSpPr>
        <p:spPr>
          <a:xfrm rot="0">
            <a:off x="283434" y="667828"/>
            <a:ext cx="2944767" cy="887122"/>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Baloo"/>
                <a:ea typeface="Baloo"/>
                <a:cs typeface="Baloo"/>
                <a:sym typeface="Baloo"/>
              </a:rPr>
              <a:t>Thảo luận</a:t>
            </a:r>
          </a:p>
        </p:txBody>
      </p:sp>
      <p:sp>
        <p:nvSpPr>
          <p:cNvPr name="TextBox 6" id="6"/>
          <p:cNvSpPr txBox="true"/>
          <p:nvPr/>
        </p:nvSpPr>
        <p:spPr>
          <a:xfrm rot="0">
            <a:off x="11514348" y="811523"/>
            <a:ext cx="5744952" cy="1780459"/>
          </a:xfrm>
          <a:prstGeom prst="rect">
            <a:avLst/>
          </a:prstGeom>
        </p:spPr>
        <p:txBody>
          <a:bodyPr anchor="t" rtlCol="false" tIns="0" lIns="0" bIns="0" rIns="0">
            <a:spAutoFit/>
          </a:bodyPr>
          <a:lstStyle/>
          <a:p>
            <a:pPr algn="ctr">
              <a:lnSpc>
                <a:spcPts val="4759"/>
              </a:lnSpc>
            </a:pPr>
            <a:r>
              <a:rPr lang="en-US" sz="3399">
                <a:solidFill>
                  <a:srgbClr val="000000"/>
                </a:solidFill>
                <a:latin typeface="Baloo"/>
                <a:ea typeface="Baloo"/>
                <a:cs typeface="Baloo"/>
                <a:sym typeface="Baloo"/>
              </a:rPr>
              <a:t>Cải thiện đáng kể hiệu quả so với machien learning với bộ dữ liệu cực lớn</a:t>
            </a:r>
          </a:p>
        </p:txBody>
      </p:sp>
      <p:sp>
        <p:nvSpPr>
          <p:cNvPr name="TextBox 7" id="7"/>
          <p:cNvSpPr txBox="true"/>
          <p:nvPr/>
        </p:nvSpPr>
        <p:spPr>
          <a:xfrm rot="0">
            <a:off x="11720775" y="4405253"/>
            <a:ext cx="5744952" cy="298055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Baloo"/>
                <a:ea typeface="Baloo"/>
                <a:cs typeface="Baloo"/>
                <a:sym typeface="Baloo"/>
              </a:rPr>
              <a:t>Train cực kì lâu</a:t>
            </a:r>
          </a:p>
          <a:p>
            <a:pPr algn="ctr" marL="734059" indent="-367030" lvl="1">
              <a:lnSpc>
                <a:spcPts val="4759"/>
              </a:lnSpc>
              <a:buFont typeface="Arial"/>
              <a:buChar char="•"/>
            </a:pPr>
            <a:r>
              <a:rPr lang="en-US" sz="3399">
                <a:solidFill>
                  <a:srgbClr val="000000"/>
                </a:solidFill>
                <a:latin typeface="Baloo"/>
                <a:ea typeface="Baloo"/>
                <a:cs typeface="Baloo"/>
                <a:sym typeface="Baloo"/>
              </a:rPr>
              <a:t>Chưa tận dụng được sức mạnh của GPU</a:t>
            </a:r>
          </a:p>
          <a:p>
            <a:pPr algn="ctr" marL="734059" indent="-367030" lvl="1">
              <a:lnSpc>
                <a:spcPts val="4759"/>
              </a:lnSpc>
              <a:buFont typeface="Arial"/>
              <a:buChar char="•"/>
            </a:pPr>
            <a:r>
              <a:rPr lang="en-US" sz="3399">
                <a:solidFill>
                  <a:srgbClr val="000000"/>
                </a:solidFill>
                <a:latin typeface="Baloo"/>
                <a:ea typeface="Baloo"/>
                <a:cs typeface="Baloo"/>
                <a:sym typeface="Baloo"/>
              </a:rPr>
              <a:t>Cài đặt tương đối khó khăn</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1442" y="3866642"/>
            <a:ext cx="14585116" cy="2410842"/>
          </a:xfrm>
          <a:prstGeom prst="rect">
            <a:avLst/>
          </a:prstGeom>
        </p:spPr>
        <p:txBody>
          <a:bodyPr anchor="t" rtlCol="false" tIns="0" lIns="0" bIns="0" rIns="0">
            <a:spAutoFit/>
          </a:bodyPr>
          <a:lstStyle/>
          <a:p>
            <a:pPr algn="ctr">
              <a:lnSpc>
                <a:spcPts val="9653"/>
              </a:lnSpc>
              <a:spcBef>
                <a:spcPct val="0"/>
              </a:spcBef>
            </a:pPr>
            <a:r>
              <a:rPr lang="en-US" b="true" sz="6895">
                <a:solidFill>
                  <a:srgbClr val="000000"/>
                </a:solidFill>
                <a:latin typeface="Crimson Pro Bold"/>
                <a:ea typeface="Crimson Pro Bold"/>
                <a:cs typeface="Crimson Pro Bold"/>
                <a:sym typeface="Crimson Pro Bold"/>
              </a:rPr>
              <a:t>HADOOP MAP-REDUCE TRONG PHÂN LOẠI VĂN BẢN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6744745"/>
            <a:ext cx="11301259" cy="2938327"/>
          </a:xfrm>
          <a:custGeom>
            <a:avLst/>
            <a:gdLst/>
            <a:ahLst/>
            <a:cxnLst/>
            <a:rect r="r" b="b" t="t" l="l"/>
            <a:pathLst>
              <a:path h="2938327" w="11301259">
                <a:moveTo>
                  <a:pt x="0" y="0"/>
                </a:moveTo>
                <a:lnTo>
                  <a:pt x="11301259" y="0"/>
                </a:lnTo>
                <a:lnTo>
                  <a:pt x="11301259" y="2938327"/>
                </a:lnTo>
                <a:lnTo>
                  <a:pt x="0" y="2938327"/>
                </a:lnTo>
                <a:lnTo>
                  <a:pt x="0" y="0"/>
                </a:lnTo>
                <a:close/>
              </a:path>
            </a:pathLst>
          </a:custGeom>
          <a:blipFill>
            <a:blip r:embed="rId2"/>
            <a:stretch>
              <a:fillRect l="0" t="0" r="0" b="0"/>
            </a:stretch>
          </a:blipFill>
        </p:spPr>
      </p:sp>
      <p:sp>
        <p:nvSpPr>
          <p:cNvPr name="TextBox 3" id="3"/>
          <p:cNvSpPr txBox="true"/>
          <p:nvPr/>
        </p:nvSpPr>
        <p:spPr>
          <a:xfrm rot="0">
            <a:off x="215811" y="192299"/>
            <a:ext cx="4947075"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Tổng quan về Hadoop </a:t>
            </a:r>
          </a:p>
        </p:txBody>
      </p:sp>
      <p:sp>
        <p:nvSpPr>
          <p:cNvPr name="TextBox 4" id="4"/>
          <p:cNvSpPr txBox="true"/>
          <p:nvPr/>
        </p:nvSpPr>
        <p:spPr>
          <a:xfrm rot="0">
            <a:off x="590895" y="1363755"/>
            <a:ext cx="10128305" cy="53809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 A</a:t>
            </a:r>
            <a:r>
              <a:rPr lang="en-US" sz="3399">
                <a:solidFill>
                  <a:srgbClr val="000000"/>
                </a:solidFill>
                <a:latin typeface="Crimson Pro"/>
                <a:ea typeface="Crimson Pro"/>
                <a:cs typeface="Crimson Pro"/>
                <a:sym typeface="Crimson Pro"/>
              </a:rPr>
              <a:t>pache Hadoop là một framework mã nguồn mở được thiết kế để lưu trữ và xử lý dữ liệu lớn (Big Data) một cách hiệu quả, phân tán trên các cụm máy tính (clusters). Các thành phần chính của Hadoop:</a:t>
            </a:r>
          </a:p>
          <a:p>
            <a:pPr algn="l" marL="734059" indent="-367030" lvl="1">
              <a:lnSpc>
                <a:spcPts val="4759"/>
              </a:lnSpc>
              <a:spcBef>
                <a:spcPct val="0"/>
              </a:spcBef>
              <a:buFont typeface="Arial"/>
              <a:buChar char="•"/>
            </a:pPr>
            <a:r>
              <a:rPr lang="en-US" sz="3399">
                <a:solidFill>
                  <a:srgbClr val="000000"/>
                </a:solidFill>
                <a:latin typeface="Crimson Pro"/>
                <a:ea typeface="Crimson Pro"/>
                <a:cs typeface="Crimson Pro"/>
                <a:sym typeface="Crimson Pro"/>
              </a:rPr>
              <a:t>HDFS (Hadoop Distributed File System)</a:t>
            </a:r>
          </a:p>
          <a:p>
            <a:pPr algn="l" marL="734059" indent="-367030" lvl="1">
              <a:lnSpc>
                <a:spcPts val="4759"/>
              </a:lnSpc>
              <a:spcBef>
                <a:spcPct val="0"/>
              </a:spcBef>
              <a:buFont typeface="Arial"/>
              <a:buChar char="•"/>
            </a:pPr>
            <a:r>
              <a:rPr lang="en-US" sz="3399">
                <a:solidFill>
                  <a:srgbClr val="000000"/>
                </a:solidFill>
                <a:latin typeface="Crimson Pro"/>
                <a:ea typeface="Crimson Pro"/>
                <a:cs typeface="Crimson Pro"/>
                <a:sym typeface="Crimson Pro"/>
              </a:rPr>
              <a:t>MapReduce</a:t>
            </a:r>
          </a:p>
          <a:p>
            <a:pPr algn="l" marL="734059" indent="-367030" lvl="1">
              <a:lnSpc>
                <a:spcPts val="4759"/>
              </a:lnSpc>
              <a:spcBef>
                <a:spcPct val="0"/>
              </a:spcBef>
              <a:buFont typeface="Arial"/>
              <a:buChar char="•"/>
            </a:pPr>
            <a:r>
              <a:rPr lang="en-US" sz="3399">
                <a:solidFill>
                  <a:srgbClr val="000000"/>
                </a:solidFill>
                <a:latin typeface="Crimson Pro"/>
                <a:ea typeface="Crimson Pro"/>
                <a:cs typeface="Crimson Pro"/>
                <a:sym typeface="Crimson Pro"/>
              </a:rPr>
              <a:t>YARN (Yet Another Resource Negotiator)</a:t>
            </a:r>
          </a:p>
          <a:p>
            <a:pPr algn="l" marL="734059" indent="-367030" lvl="1">
              <a:lnSpc>
                <a:spcPts val="4759"/>
              </a:lnSpc>
              <a:spcBef>
                <a:spcPct val="0"/>
              </a:spcBef>
              <a:buFont typeface="Arial"/>
              <a:buChar char="•"/>
            </a:pPr>
            <a:r>
              <a:rPr lang="en-US" sz="3399">
                <a:solidFill>
                  <a:srgbClr val="000000"/>
                </a:solidFill>
                <a:latin typeface="Crimson Pro"/>
                <a:ea typeface="Crimson Pro"/>
                <a:cs typeface="Crimson Pro"/>
                <a:sym typeface="Crimson Pro"/>
              </a:rPr>
              <a:t>Hadoop Common </a:t>
            </a:r>
          </a:p>
          <a:p>
            <a:pPr algn="l">
              <a:lnSpc>
                <a:spcPts val="47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028700"/>
            <a:ext cx="9325087" cy="4788740"/>
          </a:xfrm>
          <a:custGeom>
            <a:avLst/>
            <a:gdLst/>
            <a:ahLst/>
            <a:cxnLst/>
            <a:rect r="r" b="b" t="t" l="l"/>
            <a:pathLst>
              <a:path h="4788740" w="9325087">
                <a:moveTo>
                  <a:pt x="0" y="0"/>
                </a:moveTo>
                <a:lnTo>
                  <a:pt x="9325087" y="0"/>
                </a:lnTo>
                <a:lnTo>
                  <a:pt x="9325087" y="4788740"/>
                </a:lnTo>
                <a:lnTo>
                  <a:pt x="0" y="4788740"/>
                </a:lnTo>
                <a:lnTo>
                  <a:pt x="0" y="0"/>
                </a:lnTo>
                <a:close/>
              </a:path>
            </a:pathLst>
          </a:custGeom>
          <a:blipFill>
            <a:blip r:embed="rId2"/>
            <a:stretch>
              <a:fillRect l="0" t="0" r="0" b="-9048"/>
            </a:stretch>
          </a:blipFill>
        </p:spPr>
      </p:sp>
      <p:sp>
        <p:nvSpPr>
          <p:cNvPr name="TextBox 3" id="3"/>
          <p:cNvSpPr txBox="true"/>
          <p:nvPr/>
        </p:nvSpPr>
        <p:spPr>
          <a:xfrm rot="0">
            <a:off x="913730" y="122555"/>
            <a:ext cx="3743027"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IAM </a:t>
            </a:r>
          </a:p>
        </p:txBody>
      </p:sp>
      <p:sp>
        <p:nvSpPr>
          <p:cNvPr name="TextBox 4" id="4"/>
          <p:cNvSpPr txBox="true"/>
          <p:nvPr/>
        </p:nvSpPr>
        <p:spPr>
          <a:xfrm rot="0">
            <a:off x="1028700" y="1588088"/>
            <a:ext cx="11294304" cy="17805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Là cốt lõi trong việc đảm bảo bảo mật cho các ứng dụng và dịch vụ trên AWS.</a:t>
            </a:r>
          </a:p>
          <a:p>
            <a:pPr algn="l">
              <a:lnSpc>
                <a:spcPts val="4759"/>
              </a:lnSpc>
            </a:pPr>
          </a:p>
        </p:txBody>
      </p:sp>
      <p:sp>
        <p:nvSpPr>
          <p:cNvPr name="TextBox 5" id="5"/>
          <p:cNvSpPr txBox="true"/>
          <p:nvPr/>
        </p:nvSpPr>
        <p:spPr>
          <a:xfrm rot="0">
            <a:off x="1552426" y="3301953"/>
            <a:ext cx="559980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a:ea typeface="Crimson Pro"/>
                <a:cs typeface="Crimson Pro"/>
                <a:sym typeface="Crimson Pro"/>
              </a:rPr>
              <a:t>Thành phần chính của AWS IAM</a:t>
            </a:r>
          </a:p>
        </p:txBody>
      </p:sp>
      <p:sp>
        <p:nvSpPr>
          <p:cNvPr name="TextBox 6" id="6"/>
          <p:cNvSpPr txBox="true"/>
          <p:nvPr/>
        </p:nvSpPr>
        <p:spPr>
          <a:xfrm rot="0">
            <a:off x="1596106" y="4194077"/>
            <a:ext cx="811067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Người dùng (Users): Là một cá nhân</a:t>
            </a:r>
          </a:p>
        </p:txBody>
      </p:sp>
      <p:sp>
        <p:nvSpPr>
          <p:cNvPr name="TextBox 7" id="7"/>
          <p:cNvSpPr txBox="true"/>
          <p:nvPr/>
        </p:nvSpPr>
        <p:spPr>
          <a:xfrm rot="0">
            <a:off x="1596106" y="5076825"/>
            <a:ext cx="9305524"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Nhóm (Groups): Tập hợp các người dùng</a:t>
            </a:r>
          </a:p>
        </p:txBody>
      </p:sp>
      <p:sp>
        <p:nvSpPr>
          <p:cNvPr name="TextBox 8" id="8"/>
          <p:cNvSpPr txBox="true"/>
          <p:nvPr/>
        </p:nvSpPr>
        <p:spPr>
          <a:xfrm rot="0">
            <a:off x="1596106" y="5878842"/>
            <a:ext cx="11946805"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Vai trò (Roles): Giới hạn các dịch vụ có thể sử dụng cho một người dùng nào đó</a:t>
            </a:r>
          </a:p>
        </p:txBody>
      </p:sp>
      <p:sp>
        <p:nvSpPr>
          <p:cNvPr name="TextBox 9" id="9"/>
          <p:cNvSpPr txBox="true"/>
          <p:nvPr/>
        </p:nvSpPr>
        <p:spPr>
          <a:xfrm rot="0">
            <a:off x="1596106" y="7373632"/>
            <a:ext cx="14232405"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Chính sách (Policies): Là tài liệu JSON định nghĩa quyền truy cập, mô tả ai được phép làm gì trên tài nguyên nào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6744745"/>
            <a:ext cx="11301259" cy="2938327"/>
          </a:xfrm>
          <a:custGeom>
            <a:avLst/>
            <a:gdLst/>
            <a:ahLst/>
            <a:cxnLst/>
            <a:rect r="r" b="b" t="t" l="l"/>
            <a:pathLst>
              <a:path h="2938327" w="11301259">
                <a:moveTo>
                  <a:pt x="0" y="0"/>
                </a:moveTo>
                <a:lnTo>
                  <a:pt x="11301259" y="0"/>
                </a:lnTo>
                <a:lnTo>
                  <a:pt x="11301259" y="2938327"/>
                </a:lnTo>
                <a:lnTo>
                  <a:pt x="0" y="2938327"/>
                </a:lnTo>
                <a:lnTo>
                  <a:pt x="0" y="0"/>
                </a:lnTo>
                <a:close/>
              </a:path>
            </a:pathLst>
          </a:custGeom>
          <a:blipFill>
            <a:blip r:embed="rId2"/>
            <a:stretch>
              <a:fillRect l="0" t="0" r="0" b="0"/>
            </a:stretch>
          </a:blipFill>
        </p:spPr>
      </p:sp>
      <p:sp>
        <p:nvSpPr>
          <p:cNvPr name="TextBox 3" id="3"/>
          <p:cNvSpPr txBox="true"/>
          <p:nvPr/>
        </p:nvSpPr>
        <p:spPr>
          <a:xfrm rot="0">
            <a:off x="330911" y="105092"/>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Áp dụng Hadoop Map-Reduce trong bài toán phân loại văn bản</a:t>
            </a:r>
          </a:p>
        </p:txBody>
      </p:sp>
      <p:sp>
        <p:nvSpPr>
          <p:cNvPr name="TextBox 4" id="4"/>
          <p:cNvSpPr txBox="true"/>
          <p:nvPr/>
        </p:nvSpPr>
        <p:spPr>
          <a:xfrm rot="0">
            <a:off x="1265217" y="1334980"/>
            <a:ext cx="7006232" cy="358076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Ưu điểm chung của các công cụ xử lý dữ liệu lớn</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Hiệu suất</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Độ tin cậy, khả năng chịu lỗi</a:t>
            </a:r>
          </a:p>
          <a:p>
            <a:pPr algn="l">
              <a:lnSpc>
                <a:spcPts val="4759"/>
              </a:lnSpc>
            </a:pPr>
          </a:p>
          <a:p>
            <a:pPr algn="l">
              <a:lnSpc>
                <a:spcPts val="4759"/>
              </a:lnSpc>
              <a:spcBef>
                <a:spcPct val="0"/>
              </a:spcBef>
            </a:pPr>
          </a:p>
        </p:txBody>
      </p:sp>
      <p:sp>
        <p:nvSpPr>
          <p:cNvPr name="TextBox 5" id="5"/>
          <p:cNvSpPr txBox="true"/>
          <p:nvPr/>
        </p:nvSpPr>
        <p:spPr>
          <a:xfrm rot="0">
            <a:off x="9445804" y="1334980"/>
            <a:ext cx="7006232" cy="598106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Hadoop vs Công cụ khác</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Ưu điểm:</a:t>
            </a:r>
          </a:p>
          <a:p>
            <a:pPr algn="l" marL="1468119" indent="-489373" lvl="2">
              <a:lnSpc>
                <a:spcPts val="4759"/>
              </a:lnSpc>
              <a:buFont typeface="Arial"/>
              <a:buChar char="⚬"/>
            </a:pPr>
            <a:r>
              <a:rPr lang="en-US" sz="3399">
                <a:solidFill>
                  <a:srgbClr val="000000"/>
                </a:solidFill>
                <a:latin typeface="Crimson Pro"/>
                <a:ea typeface="Crimson Pro"/>
                <a:cs typeface="Crimson Pro"/>
                <a:sym typeface="Crimson Pro"/>
              </a:rPr>
              <a:t>Tài nguyên ram</a:t>
            </a:r>
          </a:p>
          <a:p>
            <a:pPr algn="l" marL="1468119" indent="-489373" lvl="2">
              <a:lnSpc>
                <a:spcPts val="4759"/>
              </a:lnSpc>
              <a:buFont typeface="Arial"/>
              <a:buChar char="⚬"/>
            </a:pPr>
            <a:r>
              <a:rPr lang="en-US" sz="3399">
                <a:solidFill>
                  <a:srgbClr val="000000"/>
                </a:solidFill>
                <a:latin typeface="Crimson Pro"/>
                <a:ea typeface="Crimson Pro"/>
                <a:cs typeface="Crimson Pro"/>
                <a:sym typeface="Crimson Pro"/>
              </a:rPr>
              <a:t>Khả năng chịu lỗi.</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Nhược điểm:</a:t>
            </a:r>
          </a:p>
          <a:p>
            <a:pPr algn="l" marL="1468119" indent="-489373" lvl="2">
              <a:lnSpc>
                <a:spcPts val="4759"/>
              </a:lnSpc>
              <a:buFont typeface="Arial"/>
              <a:buChar char="⚬"/>
            </a:pPr>
            <a:r>
              <a:rPr lang="en-US" sz="3399">
                <a:solidFill>
                  <a:srgbClr val="000000"/>
                </a:solidFill>
                <a:latin typeface="Crimson Pro"/>
                <a:ea typeface="Crimson Pro"/>
                <a:cs typeface="Crimson Pro"/>
                <a:sym typeface="Crimson Pro"/>
              </a:rPr>
              <a:t>Hiệu suất xử lý</a:t>
            </a:r>
          </a:p>
          <a:p>
            <a:pPr algn="l" marL="1468119" indent="-489373" lvl="2">
              <a:lnSpc>
                <a:spcPts val="4759"/>
              </a:lnSpc>
              <a:buFont typeface="Arial"/>
              <a:buChar char="⚬"/>
            </a:pPr>
            <a:r>
              <a:rPr lang="en-US" sz="3399">
                <a:solidFill>
                  <a:srgbClr val="000000"/>
                </a:solidFill>
                <a:latin typeface="Crimson Pro"/>
                <a:ea typeface="Crimson Pro"/>
                <a:cs typeface="Crimson Pro"/>
                <a:sym typeface="Crimson Pro"/>
              </a:rPr>
              <a:t>Thư viện hỗ trợ</a:t>
            </a:r>
          </a:p>
          <a:p>
            <a:pPr algn="l" marL="1468119" indent="-489373" lvl="2">
              <a:lnSpc>
                <a:spcPts val="4759"/>
              </a:lnSpc>
              <a:buFont typeface="Arial"/>
              <a:buChar char="⚬"/>
            </a:pPr>
            <a:r>
              <a:rPr lang="en-US" sz="3399">
                <a:solidFill>
                  <a:srgbClr val="000000"/>
                </a:solidFill>
                <a:latin typeface="Crimson Pro"/>
                <a:ea typeface="Crimson Pro"/>
                <a:cs typeface="Crimson Pro"/>
                <a:sym typeface="Crimson Pro"/>
              </a:rPr>
              <a:t>Phức tạp trong cài đặt</a:t>
            </a:r>
          </a:p>
          <a:p>
            <a:pPr algn="l">
              <a:lnSpc>
                <a:spcPts val="4759"/>
              </a:lnSpc>
            </a:pPr>
          </a:p>
          <a:p>
            <a:pPr algn="l">
              <a:lnSpc>
                <a:spcPts val="4759"/>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6737" y="2321805"/>
            <a:ext cx="10614526" cy="5643390"/>
          </a:xfrm>
          <a:custGeom>
            <a:avLst/>
            <a:gdLst/>
            <a:ahLst/>
            <a:cxnLst/>
            <a:rect r="r" b="b" t="t" l="l"/>
            <a:pathLst>
              <a:path h="5643390" w="10614526">
                <a:moveTo>
                  <a:pt x="0" y="0"/>
                </a:moveTo>
                <a:lnTo>
                  <a:pt x="10614526" y="0"/>
                </a:lnTo>
                <a:lnTo>
                  <a:pt x="10614526" y="5643390"/>
                </a:lnTo>
                <a:lnTo>
                  <a:pt x="0" y="5643390"/>
                </a:lnTo>
                <a:lnTo>
                  <a:pt x="0" y="0"/>
                </a:lnTo>
                <a:close/>
              </a:path>
            </a:pathLst>
          </a:custGeom>
          <a:blipFill>
            <a:blip r:embed="rId2"/>
            <a:stretch>
              <a:fillRect l="0" t="0" r="0" b="0"/>
            </a:stretch>
          </a:blipFill>
        </p:spPr>
      </p:sp>
      <p:sp>
        <p:nvSpPr>
          <p:cNvPr name="TextBox 3" id="3"/>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4" id="4"/>
          <p:cNvSpPr txBox="true"/>
          <p:nvPr/>
        </p:nvSpPr>
        <p:spPr>
          <a:xfrm rot="0">
            <a:off x="1265217" y="1334980"/>
            <a:ext cx="11998671"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Tại sao lại chọn thuật toán Naive-Bayes?</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3" id="3"/>
          <p:cNvSpPr txBox="true"/>
          <p:nvPr/>
        </p:nvSpPr>
        <p:spPr>
          <a:xfrm rot="0">
            <a:off x="1265217" y="1334980"/>
            <a:ext cx="11998671" cy="29806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Thuật toán 3 giai đoạn :</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Huấn luyện</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Dự đoán</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Đánh giá</a:t>
            </a:r>
          </a:p>
          <a:p>
            <a:pPr algn="l">
              <a:lnSpc>
                <a:spcPts val="4759"/>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3" id="3"/>
          <p:cNvSpPr txBox="true"/>
          <p:nvPr/>
        </p:nvSpPr>
        <p:spPr>
          <a:xfrm rot="0">
            <a:off x="1265217" y="1334980"/>
            <a:ext cx="11998671" cy="29806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Huấn luyện ( Giai đoạn Mapper)</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vào : mỗi node sẽ nhận một danh sách các tweet và nhãn tương ứng</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ra : Cặp key value ứng với từ và nhãn của tweet mà từ đó xuất hiện</a:t>
            </a:r>
          </a:p>
        </p:txBody>
      </p:sp>
      <p:sp>
        <p:nvSpPr>
          <p:cNvPr name="TextBox 4" id="4"/>
          <p:cNvSpPr txBox="true"/>
          <p:nvPr/>
        </p:nvSpPr>
        <p:spPr>
          <a:xfrm rot="0">
            <a:off x="1399450" y="6712564"/>
            <a:ext cx="521211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Crimson Pro"/>
                <a:ea typeface="Crimson Pro"/>
                <a:cs typeface="Crimson Pro"/>
                <a:sym typeface="Crimson Pro"/>
              </a:rPr>
              <a:t>I love u and I like u    POSITIVE</a:t>
            </a:r>
          </a:p>
        </p:txBody>
      </p:sp>
      <p:sp>
        <p:nvSpPr>
          <p:cNvPr name="TextBox 5" id="5"/>
          <p:cNvSpPr txBox="true"/>
          <p:nvPr/>
        </p:nvSpPr>
        <p:spPr>
          <a:xfrm rot="0">
            <a:off x="11464809" y="4877645"/>
            <a:ext cx="2885033"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(I, POSITIVE)</a:t>
            </a:r>
          </a:p>
          <a:p>
            <a:pPr algn="ctr">
              <a:lnSpc>
                <a:spcPts val="4759"/>
              </a:lnSpc>
            </a:pPr>
            <a:r>
              <a:rPr lang="en-US" sz="3399">
                <a:solidFill>
                  <a:srgbClr val="000000"/>
                </a:solidFill>
                <a:latin typeface="Crimson Pro"/>
                <a:ea typeface="Crimson Pro"/>
                <a:cs typeface="Crimson Pro"/>
                <a:sym typeface="Crimson Pro"/>
              </a:rPr>
              <a:t>(love, POSITIVE)</a:t>
            </a:r>
          </a:p>
          <a:p>
            <a:pPr algn="ctr">
              <a:lnSpc>
                <a:spcPts val="4759"/>
              </a:lnSpc>
            </a:pPr>
            <a:r>
              <a:rPr lang="en-US" sz="3399">
                <a:solidFill>
                  <a:srgbClr val="000000"/>
                </a:solidFill>
                <a:latin typeface="Crimson Pro"/>
                <a:ea typeface="Crimson Pro"/>
                <a:cs typeface="Crimson Pro"/>
                <a:sym typeface="Crimson Pro"/>
              </a:rPr>
              <a:t>(and, POSITIVE)</a:t>
            </a:r>
          </a:p>
          <a:p>
            <a:pPr algn="ctr">
              <a:lnSpc>
                <a:spcPts val="4759"/>
              </a:lnSpc>
            </a:pPr>
            <a:r>
              <a:rPr lang="en-US" sz="3399">
                <a:solidFill>
                  <a:srgbClr val="000000"/>
                </a:solidFill>
                <a:latin typeface="Crimson Pro"/>
                <a:ea typeface="Crimson Pro"/>
                <a:cs typeface="Crimson Pro"/>
                <a:sym typeface="Crimson Pro"/>
              </a:rPr>
              <a:t>(I, POSITIVE)</a:t>
            </a:r>
          </a:p>
          <a:p>
            <a:pPr algn="ctr">
              <a:lnSpc>
                <a:spcPts val="4759"/>
              </a:lnSpc>
            </a:pPr>
            <a:r>
              <a:rPr lang="en-US" sz="3399">
                <a:solidFill>
                  <a:srgbClr val="000000"/>
                </a:solidFill>
                <a:latin typeface="Crimson Pro"/>
                <a:ea typeface="Crimson Pro"/>
                <a:cs typeface="Crimson Pro"/>
                <a:sym typeface="Crimson Pro"/>
              </a:rPr>
              <a:t>(like, POSITIVE)</a:t>
            </a:r>
          </a:p>
          <a:p>
            <a:pPr algn="ctr">
              <a:lnSpc>
                <a:spcPts val="4759"/>
              </a:lnSpc>
            </a:pPr>
            <a:r>
              <a:rPr lang="en-US" sz="3399">
                <a:solidFill>
                  <a:srgbClr val="000000"/>
                </a:solidFill>
                <a:latin typeface="Crimson Pro"/>
                <a:ea typeface="Crimson Pro"/>
                <a:cs typeface="Crimson Pro"/>
                <a:sym typeface="Crimson Pro"/>
              </a:rPr>
              <a:t>(u, POSITIVE)</a:t>
            </a:r>
          </a:p>
        </p:txBody>
      </p:sp>
      <p:sp>
        <p:nvSpPr>
          <p:cNvPr name="AutoShape 6" id="6"/>
          <p:cNvSpPr/>
          <p:nvPr/>
        </p:nvSpPr>
        <p:spPr>
          <a:xfrm>
            <a:off x="7264553" y="7055147"/>
            <a:ext cx="3879423"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3" id="3"/>
          <p:cNvSpPr txBox="true"/>
          <p:nvPr/>
        </p:nvSpPr>
        <p:spPr>
          <a:xfrm rot="0">
            <a:off x="1265217" y="1334980"/>
            <a:ext cx="11998671" cy="17805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Huấn luyện ( Giai đoạn Reducer)</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vào : Nhãn của từng từ  ( kết quả từ mapper)</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ra : Tần suất POSITIVE, NEGATIVE của từng từ </a:t>
            </a:r>
          </a:p>
        </p:txBody>
      </p:sp>
      <p:sp>
        <p:nvSpPr>
          <p:cNvPr name="TextBox 4" id="4"/>
          <p:cNvSpPr txBox="true"/>
          <p:nvPr/>
        </p:nvSpPr>
        <p:spPr>
          <a:xfrm rot="0">
            <a:off x="1960560" y="5076825"/>
            <a:ext cx="3259485"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Crimson Pro"/>
                <a:ea typeface="Crimson Pro"/>
                <a:cs typeface="Crimson Pro"/>
                <a:sym typeface="Crimson Pro"/>
              </a:rPr>
              <a:t>(want, POSITIVE)</a:t>
            </a:r>
          </a:p>
          <a:p>
            <a:pPr algn="just">
              <a:lnSpc>
                <a:spcPts val="4759"/>
              </a:lnSpc>
            </a:pPr>
            <a:r>
              <a:rPr lang="en-US" sz="3399">
                <a:solidFill>
                  <a:srgbClr val="000000"/>
                </a:solidFill>
                <a:latin typeface="Crimson Pro"/>
                <a:ea typeface="Crimson Pro"/>
                <a:cs typeface="Crimson Pro"/>
                <a:sym typeface="Crimson Pro"/>
              </a:rPr>
              <a:t>(want, NEGATIVE)</a:t>
            </a:r>
          </a:p>
          <a:p>
            <a:pPr algn="just">
              <a:lnSpc>
                <a:spcPts val="4759"/>
              </a:lnSpc>
            </a:pPr>
            <a:r>
              <a:rPr lang="en-US" sz="3399">
                <a:solidFill>
                  <a:srgbClr val="000000"/>
                </a:solidFill>
                <a:latin typeface="Crimson Pro"/>
                <a:ea typeface="Crimson Pro"/>
                <a:cs typeface="Crimson Pro"/>
                <a:sym typeface="Crimson Pro"/>
              </a:rPr>
              <a:t>(want, POSITIVE)</a:t>
            </a:r>
          </a:p>
        </p:txBody>
      </p:sp>
      <p:sp>
        <p:nvSpPr>
          <p:cNvPr name="TextBox 5" id="5"/>
          <p:cNvSpPr txBox="true"/>
          <p:nvPr/>
        </p:nvSpPr>
        <p:spPr>
          <a:xfrm rot="0">
            <a:off x="12184623" y="5695950"/>
            <a:ext cx="17043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want 2@1</a:t>
            </a:r>
          </a:p>
        </p:txBody>
      </p:sp>
      <p:sp>
        <p:nvSpPr>
          <p:cNvPr name="AutoShape 6" id="6"/>
          <p:cNvSpPr/>
          <p:nvPr/>
        </p:nvSpPr>
        <p:spPr>
          <a:xfrm>
            <a:off x="7204289" y="6019483"/>
            <a:ext cx="3879423"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3" id="3"/>
          <p:cNvSpPr txBox="true"/>
          <p:nvPr/>
        </p:nvSpPr>
        <p:spPr>
          <a:xfrm rot="0">
            <a:off x="1204953" y="1277430"/>
            <a:ext cx="11998671" cy="17805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Dự đoán ( Giai đoạn Mapper)</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vào : Tweet chưa được gán nhãn</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Đầu ra : Nhãn của tweet </a:t>
            </a:r>
          </a:p>
        </p:txBody>
      </p:sp>
      <p:sp>
        <p:nvSpPr>
          <p:cNvPr name="TextBox 4" id="4"/>
          <p:cNvSpPr txBox="true"/>
          <p:nvPr/>
        </p:nvSpPr>
        <p:spPr>
          <a:xfrm rot="0">
            <a:off x="1204953" y="5918709"/>
            <a:ext cx="3294274" cy="5803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I love u so much</a:t>
            </a:r>
          </a:p>
        </p:txBody>
      </p:sp>
      <p:sp>
        <p:nvSpPr>
          <p:cNvPr name="AutoShape 5" id="5"/>
          <p:cNvSpPr/>
          <p:nvPr/>
        </p:nvSpPr>
        <p:spPr>
          <a:xfrm>
            <a:off x="5178508" y="6223191"/>
            <a:ext cx="6492240" cy="0"/>
          </a:xfrm>
          <a:prstGeom prst="line">
            <a:avLst/>
          </a:prstGeom>
          <a:ln cap="flat" w="38100">
            <a:solidFill>
              <a:srgbClr val="000000"/>
            </a:solidFill>
            <a:prstDash val="solid"/>
            <a:headEnd type="none" len="sm" w="sm"/>
            <a:tailEnd type="arrow" len="sm" w="med"/>
          </a:ln>
        </p:spPr>
      </p:sp>
      <p:sp>
        <p:nvSpPr>
          <p:cNvPr name="TextBox 6" id="6"/>
          <p:cNvSpPr txBox="true"/>
          <p:nvPr/>
        </p:nvSpPr>
        <p:spPr>
          <a:xfrm rot="0">
            <a:off x="12780974" y="5918709"/>
            <a:ext cx="3294274" cy="5803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POSITIVE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4953" y="5843202"/>
            <a:ext cx="6624455" cy="2442768"/>
          </a:xfrm>
          <a:custGeom>
            <a:avLst/>
            <a:gdLst/>
            <a:ahLst/>
            <a:cxnLst/>
            <a:rect r="r" b="b" t="t" l="l"/>
            <a:pathLst>
              <a:path h="2442768" w="6624455">
                <a:moveTo>
                  <a:pt x="0" y="0"/>
                </a:moveTo>
                <a:lnTo>
                  <a:pt x="6624456" y="0"/>
                </a:lnTo>
                <a:lnTo>
                  <a:pt x="6624456" y="2442767"/>
                </a:lnTo>
                <a:lnTo>
                  <a:pt x="0" y="2442767"/>
                </a:lnTo>
                <a:lnTo>
                  <a:pt x="0" y="0"/>
                </a:lnTo>
                <a:close/>
              </a:path>
            </a:pathLst>
          </a:custGeom>
          <a:blipFill>
            <a:blip r:embed="rId2"/>
            <a:stretch>
              <a:fillRect l="0" t="0" r="0" b="0"/>
            </a:stretch>
          </a:blipFill>
        </p:spPr>
      </p:sp>
      <p:sp>
        <p:nvSpPr>
          <p:cNvPr name="Freeform 3" id="3"/>
          <p:cNvSpPr/>
          <p:nvPr/>
        </p:nvSpPr>
        <p:spPr>
          <a:xfrm flipH="false" flipV="false" rot="0">
            <a:off x="8287008" y="5843202"/>
            <a:ext cx="8972292" cy="1054244"/>
          </a:xfrm>
          <a:custGeom>
            <a:avLst/>
            <a:gdLst/>
            <a:ahLst/>
            <a:cxnLst/>
            <a:rect r="r" b="b" t="t" l="l"/>
            <a:pathLst>
              <a:path h="1054244" w="8972292">
                <a:moveTo>
                  <a:pt x="0" y="0"/>
                </a:moveTo>
                <a:lnTo>
                  <a:pt x="8972292" y="0"/>
                </a:lnTo>
                <a:lnTo>
                  <a:pt x="8972292" y="1054244"/>
                </a:lnTo>
                <a:lnTo>
                  <a:pt x="0" y="1054244"/>
                </a:lnTo>
                <a:lnTo>
                  <a:pt x="0" y="0"/>
                </a:lnTo>
                <a:close/>
              </a:path>
            </a:pathLst>
          </a:custGeom>
          <a:blipFill>
            <a:blip r:embed="rId3"/>
            <a:stretch>
              <a:fillRect l="0" t="0" r="0" b="0"/>
            </a:stretch>
          </a:blipFill>
        </p:spPr>
      </p:sp>
      <p:sp>
        <p:nvSpPr>
          <p:cNvPr name="TextBox 4" id="4"/>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5" id="5"/>
          <p:cNvSpPr txBox="true"/>
          <p:nvPr/>
        </p:nvSpPr>
        <p:spPr>
          <a:xfrm rot="0">
            <a:off x="1204953" y="1277430"/>
            <a:ext cx="11998671" cy="5803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Dự đoán ( Giai đoạn Mapper)</a:t>
            </a:r>
          </a:p>
        </p:txBody>
      </p:sp>
      <p:sp>
        <p:nvSpPr>
          <p:cNvPr name="TextBox 6" id="6"/>
          <p:cNvSpPr txBox="true"/>
          <p:nvPr/>
        </p:nvSpPr>
        <p:spPr>
          <a:xfrm rot="0">
            <a:off x="1204953" y="1991939"/>
            <a:ext cx="11998671" cy="29806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Quy trình : </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Tính xác suất từ/nhãn ( Laplace smoothing)</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Tính xác suất của từng nhãn đối với mỗi tweet dựa trên naive-bayes</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Đưa ra dự đoán dựa trên xác suất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69901" y="4488167"/>
            <a:ext cx="11057602" cy="3324907"/>
          </a:xfrm>
          <a:custGeom>
            <a:avLst/>
            <a:gdLst/>
            <a:ahLst/>
            <a:cxnLst/>
            <a:rect r="r" b="b" t="t" l="l"/>
            <a:pathLst>
              <a:path h="3324907" w="11057602">
                <a:moveTo>
                  <a:pt x="0" y="0"/>
                </a:moveTo>
                <a:lnTo>
                  <a:pt x="11057602" y="0"/>
                </a:lnTo>
                <a:lnTo>
                  <a:pt x="11057602" y="3324907"/>
                </a:lnTo>
                <a:lnTo>
                  <a:pt x="0" y="3324907"/>
                </a:lnTo>
                <a:lnTo>
                  <a:pt x="0" y="0"/>
                </a:lnTo>
                <a:close/>
              </a:path>
            </a:pathLst>
          </a:custGeom>
          <a:blipFill>
            <a:blip r:embed="rId2"/>
            <a:stretch>
              <a:fillRect l="0" t="0" r="0" b="0"/>
            </a:stretch>
          </a:blipFill>
        </p:spPr>
      </p:sp>
      <p:sp>
        <p:nvSpPr>
          <p:cNvPr name="TextBox 3" id="3"/>
          <p:cNvSpPr txBox="true"/>
          <p:nvPr/>
        </p:nvSpPr>
        <p:spPr>
          <a:xfrm rot="0">
            <a:off x="-359686" y="191417"/>
            <a:ext cx="1222711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rimson Pro Bold"/>
                <a:ea typeface="Crimson Pro Bold"/>
                <a:cs typeface="Crimson Pro Bold"/>
                <a:sym typeface="Crimson Pro Bold"/>
              </a:rPr>
              <a:t>Thuật toán phân loại Naive-Bayes cho bài toán phân lớp</a:t>
            </a:r>
          </a:p>
        </p:txBody>
      </p:sp>
      <p:sp>
        <p:nvSpPr>
          <p:cNvPr name="TextBox 4" id="4"/>
          <p:cNvSpPr txBox="true"/>
          <p:nvPr/>
        </p:nvSpPr>
        <p:spPr>
          <a:xfrm rot="0">
            <a:off x="1204953" y="1277430"/>
            <a:ext cx="11998671" cy="298069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Đánh giá</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Tính toán accuracy</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confusion matrix</a:t>
            </a:r>
          </a:p>
          <a:p>
            <a:pPr algn="l">
              <a:lnSpc>
                <a:spcPts val="4759"/>
              </a:lnSpc>
            </a:pPr>
            <a:r>
              <a:rPr lang="en-US" sz="3399">
                <a:solidFill>
                  <a:srgbClr val="000000"/>
                </a:solidFill>
                <a:latin typeface="Crimson Pro"/>
                <a:ea typeface="Crimson Pro"/>
                <a:cs typeface="Crimson Pro"/>
                <a:sym typeface="Crimson Pro"/>
              </a:rPr>
              <a:t>Kết quả thực nghiệm trên test case 1000</a:t>
            </a:r>
          </a:p>
          <a:p>
            <a:pPr algn="l">
              <a:lnSpc>
                <a:spcPts val="4759"/>
              </a:lnSpc>
            </a:pP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22555"/>
            <a:ext cx="3286423"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Tổng kết</a:t>
            </a:r>
          </a:p>
        </p:txBody>
      </p:sp>
      <p:sp>
        <p:nvSpPr>
          <p:cNvPr name="TextBox 3" id="3"/>
          <p:cNvSpPr txBox="true"/>
          <p:nvPr/>
        </p:nvSpPr>
        <p:spPr>
          <a:xfrm rot="0">
            <a:off x="1028700" y="1680036"/>
            <a:ext cx="1185892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a:ea typeface="Crimson Pro"/>
                <a:cs typeface="Crimson Pro"/>
                <a:sym typeface="Crimson Pro"/>
              </a:rPr>
              <a:t>Hoàn thành đề tài này, nhóm em đã đạt được một số kết quả như sau:</a:t>
            </a:r>
          </a:p>
        </p:txBody>
      </p:sp>
      <p:sp>
        <p:nvSpPr>
          <p:cNvPr name="TextBox 4" id="4"/>
          <p:cNvSpPr txBox="true"/>
          <p:nvPr/>
        </p:nvSpPr>
        <p:spPr>
          <a:xfrm rot="0">
            <a:off x="1166260" y="2528220"/>
            <a:ext cx="14479339"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Hiểu về hạ tầng tính toán AWS và các dịch vụ trên đám mây</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Biết phân tích cảm xúc bằng các công cụ trên đám mây</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các thuật toán học máy học sâu để xây dựng mô hình phân loại cảm xúc</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Mapreduce để xây dựng mô hình phân loại cảm xúc</a:t>
            </a:r>
          </a:p>
        </p:txBody>
      </p:sp>
      <p:sp>
        <p:nvSpPr>
          <p:cNvPr name="TextBox 5" id="5"/>
          <p:cNvSpPr txBox="true"/>
          <p:nvPr/>
        </p:nvSpPr>
        <p:spPr>
          <a:xfrm rot="0">
            <a:off x="1166260" y="5176629"/>
            <a:ext cx="17121740" cy="178054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rimson Pro"/>
                <a:ea typeface="Crimson Pro"/>
                <a:cs typeface="Crimson Pro"/>
                <a:sym typeface="Crimson Pro"/>
              </a:rPr>
              <a:t>Hướng phát triển:</a:t>
            </a:r>
          </a:p>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Áp dụng kiến thức về Big data và các công cụ đám mây như AWS, cải tiến và xây dựng ứng dụng phân tích dữ liệu lớn hơn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2555"/>
            <a:ext cx="2897237"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S3</a:t>
            </a:r>
          </a:p>
        </p:txBody>
      </p:sp>
      <p:sp>
        <p:nvSpPr>
          <p:cNvPr name="TextBox 3" id="3"/>
          <p:cNvSpPr txBox="true"/>
          <p:nvPr/>
        </p:nvSpPr>
        <p:spPr>
          <a:xfrm rot="0">
            <a:off x="1544290" y="1505208"/>
            <a:ext cx="9649578" cy="118046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AWS Simple Storage: được thiết kế để lưu trữ và truy xuất dữ liệu</a:t>
            </a:r>
          </a:p>
        </p:txBody>
      </p:sp>
      <p:sp>
        <p:nvSpPr>
          <p:cNvPr name="TextBox 4" id="4"/>
          <p:cNvSpPr txBox="true"/>
          <p:nvPr/>
        </p:nvSpPr>
        <p:spPr>
          <a:xfrm rot="0">
            <a:off x="2281914" y="4800059"/>
            <a:ext cx="5361087"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rimson Pro"/>
                <a:ea typeface="Crimson Pro"/>
                <a:cs typeface="Crimson Pro"/>
                <a:sym typeface="Crimson Pro"/>
              </a:rPr>
              <a:t>Lưu trữ dữ liệu dạng object</a:t>
            </a:r>
          </a:p>
        </p:txBody>
      </p:sp>
      <p:sp>
        <p:nvSpPr>
          <p:cNvPr name="TextBox 5" id="5"/>
          <p:cNvSpPr txBox="true"/>
          <p:nvPr/>
        </p:nvSpPr>
        <p:spPr>
          <a:xfrm rot="0">
            <a:off x="2281914" y="5856700"/>
            <a:ext cx="10139362"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rimson Pro"/>
                <a:ea typeface="Crimson Pro"/>
                <a:cs typeface="Crimson Pro"/>
                <a:sym typeface="Crimson Pro"/>
              </a:rPr>
              <a:t>Khả năng mở rộng vô hạn, độ bền cao và chi phí hợp lý.</a:t>
            </a:r>
          </a:p>
        </p:txBody>
      </p:sp>
      <p:sp>
        <p:nvSpPr>
          <p:cNvPr name="Freeform 6" id="6"/>
          <p:cNvSpPr/>
          <p:nvPr/>
        </p:nvSpPr>
        <p:spPr>
          <a:xfrm flipH="false" flipV="false" rot="0">
            <a:off x="11193868" y="515855"/>
            <a:ext cx="6588554" cy="4935056"/>
          </a:xfrm>
          <a:custGeom>
            <a:avLst/>
            <a:gdLst/>
            <a:ahLst/>
            <a:cxnLst/>
            <a:rect r="r" b="b" t="t" l="l"/>
            <a:pathLst>
              <a:path h="4935056" w="6588554">
                <a:moveTo>
                  <a:pt x="0" y="0"/>
                </a:moveTo>
                <a:lnTo>
                  <a:pt x="6588554" y="0"/>
                </a:lnTo>
                <a:lnTo>
                  <a:pt x="6588554" y="4935056"/>
                </a:lnTo>
                <a:lnTo>
                  <a:pt x="0" y="4935056"/>
                </a:lnTo>
                <a:lnTo>
                  <a:pt x="0" y="0"/>
                </a:lnTo>
                <a:close/>
              </a:path>
            </a:pathLst>
          </a:custGeom>
          <a:blipFill>
            <a:blip r:embed="rId2"/>
            <a:stretch>
              <a:fillRect l="0" t="0" r="0" b="0"/>
            </a:stretch>
          </a:blipFill>
        </p:spPr>
      </p:sp>
      <p:sp>
        <p:nvSpPr>
          <p:cNvPr name="TextBox 7" id="7"/>
          <p:cNvSpPr txBox="true"/>
          <p:nvPr/>
        </p:nvSpPr>
        <p:spPr>
          <a:xfrm rot="0">
            <a:off x="1686421" y="3743419"/>
            <a:ext cx="162460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rimson Pro"/>
                <a:ea typeface="Crimson Pro"/>
                <a:cs typeface="Crimson Pro"/>
                <a:sym typeface="Crimson Pro"/>
              </a:rPr>
              <a:t>Đặc điểm</a:t>
            </a:r>
          </a:p>
        </p:txBody>
      </p:sp>
      <p:sp>
        <p:nvSpPr>
          <p:cNvPr name="TextBox 8" id="8"/>
          <p:cNvSpPr txBox="true"/>
          <p:nvPr/>
        </p:nvSpPr>
        <p:spPr>
          <a:xfrm rot="0">
            <a:off x="2281914" y="6913340"/>
            <a:ext cx="11965037"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rimson Pro"/>
                <a:ea typeface="Crimson Pro"/>
                <a:cs typeface="Crimson Pro"/>
                <a:sym typeface="Crimson Pro"/>
              </a:rPr>
              <a:t>Tích hợp với các dịch vụ khác để truy vấn và trực quan hóa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2555"/>
            <a:ext cx="2897237"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S3</a:t>
            </a:r>
          </a:p>
        </p:txBody>
      </p:sp>
      <p:sp>
        <p:nvSpPr>
          <p:cNvPr name="TextBox 3" id="3"/>
          <p:cNvSpPr txBox="true"/>
          <p:nvPr/>
        </p:nvSpPr>
        <p:spPr>
          <a:xfrm rot="0">
            <a:off x="1985516" y="962025"/>
            <a:ext cx="388084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Why not hadoop hdfs?</a:t>
            </a:r>
          </a:p>
        </p:txBody>
      </p:sp>
      <p:sp>
        <p:nvSpPr>
          <p:cNvPr name="TextBox 4" id="4"/>
          <p:cNvSpPr txBox="true"/>
          <p:nvPr/>
        </p:nvSpPr>
        <p:spPr>
          <a:xfrm rot="0">
            <a:off x="2753469" y="1705493"/>
            <a:ext cx="7267724"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Dễ dàng truy cập dữ liệu với acess key </a:t>
            </a:r>
          </a:p>
        </p:txBody>
      </p:sp>
      <p:sp>
        <p:nvSpPr>
          <p:cNvPr name="TextBox 5" id="5"/>
          <p:cNvSpPr txBox="true"/>
          <p:nvPr/>
        </p:nvSpPr>
        <p:spPr>
          <a:xfrm rot="0">
            <a:off x="2871118" y="2447808"/>
            <a:ext cx="876106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Dễ dàng tích hợp với các dịch vụ khác của AWS</a:t>
            </a:r>
          </a:p>
        </p:txBody>
      </p:sp>
      <p:sp>
        <p:nvSpPr>
          <p:cNvPr name="Freeform 6" id="6"/>
          <p:cNvSpPr/>
          <p:nvPr/>
        </p:nvSpPr>
        <p:spPr>
          <a:xfrm flipH="false" flipV="false" rot="0">
            <a:off x="1028700" y="3256798"/>
            <a:ext cx="15174175" cy="6486960"/>
          </a:xfrm>
          <a:custGeom>
            <a:avLst/>
            <a:gdLst/>
            <a:ahLst/>
            <a:cxnLst/>
            <a:rect r="r" b="b" t="t" l="l"/>
            <a:pathLst>
              <a:path h="6486960" w="15174175">
                <a:moveTo>
                  <a:pt x="0" y="0"/>
                </a:moveTo>
                <a:lnTo>
                  <a:pt x="15174175" y="0"/>
                </a:lnTo>
                <a:lnTo>
                  <a:pt x="15174175" y="6486960"/>
                </a:lnTo>
                <a:lnTo>
                  <a:pt x="0" y="648696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49865" y="1028700"/>
            <a:ext cx="7209435" cy="3010999"/>
          </a:xfrm>
          <a:custGeom>
            <a:avLst/>
            <a:gdLst/>
            <a:ahLst/>
            <a:cxnLst/>
            <a:rect r="r" b="b" t="t" l="l"/>
            <a:pathLst>
              <a:path h="3010999" w="7209435">
                <a:moveTo>
                  <a:pt x="0" y="0"/>
                </a:moveTo>
                <a:lnTo>
                  <a:pt x="7209435" y="0"/>
                </a:lnTo>
                <a:lnTo>
                  <a:pt x="7209435" y="3010999"/>
                </a:lnTo>
                <a:lnTo>
                  <a:pt x="0" y="3010999"/>
                </a:lnTo>
                <a:lnTo>
                  <a:pt x="0" y="0"/>
                </a:lnTo>
                <a:close/>
              </a:path>
            </a:pathLst>
          </a:custGeom>
          <a:blipFill>
            <a:blip r:embed="rId2"/>
            <a:stretch>
              <a:fillRect l="0" t="0" r="0" b="0"/>
            </a:stretch>
          </a:blipFill>
        </p:spPr>
      </p:sp>
      <p:sp>
        <p:nvSpPr>
          <p:cNvPr name="TextBox 3" id="3"/>
          <p:cNvSpPr txBox="true"/>
          <p:nvPr/>
        </p:nvSpPr>
        <p:spPr>
          <a:xfrm rot="0">
            <a:off x="0" y="122555"/>
            <a:ext cx="10531754"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S3 and pyspark</a:t>
            </a:r>
          </a:p>
        </p:txBody>
      </p:sp>
      <p:sp>
        <p:nvSpPr>
          <p:cNvPr name="TextBox 4" id="4"/>
          <p:cNvSpPr txBox="true"/>
          <p:nvPr/>
        </p:nvSpPr>
        <p:spPr>
          <a:xfrm rot="0">
            <a:off x="1853992" y="1665084"/>
            <a:ext cx="68237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Upload dữ liệu lên AWS S3 bằng python</a:t>
            </a:r>
          </a:p>
        </p:txBody>
      </p:sp>
      <p:sp>
        <p:nvSpPr>
          <p:cNvPr name="TextBox 5" id="5"/>
          <p:cNvSpPr txBox="true"/>
          <p:nvPr/>
        </p:nvSpPr>
        <p:spPr>
          <a:xfrm rot="0">
            <a:off x="1584918" y="3115621"/>
            <a:ext cx="8130232"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acess key và secret acess key được cấp trong IAM role để truy cập vào s3</a:t>
            </a:r>
          </a:p>
        </p:txBody>
      </p:sp>
      <p:sp>
        <p:nvSpPr>
          <p:cNvPr name="TextBox 6" id="6"/>
          <p:cNvSpPr txBox="true"/>
          <p:nvPr/>
        </p:nvSpPr>
        <p:spPr>
          <a:xfrm rot="0">
            <a:off x="1584918" y="5377554"/>
            <a:ext cx="9051500"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Sử dụng thư viện boto3 để tương tác với các dịch vụ của AWS.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49865" y="1028700"/>
            <a:ext cx="7209435" cy="3010999"/>
          </a:xfrm>
          <a:custGeom>
            <a:avLst/>
            <a:gdLst/>
            <a:ahLst/>
            <a:cxnLst/>
            <a:rect r="r" b="b" t="t" l="l"/>
            <a:pathLst>
              <a:path h="3010999" w="7209435">
                <a:moveTo>
                  <a:pt x="0" y="0"/>
                </a:moveTo>
                <a:lnTo>
                  <a:pt x="7209435" y="0"/>
                </a:lnTo>
                <a:lnTo>
                  <a:pt x="7209435" y="3010999"/>
                </a:lnTo>
                <a:lnTo>
                  <a:pt x="0" y="3010999"/>
                </a:lnTo>
                <a:lnTo>
                  <a:pt x="0" y="0"/>
                </a:lnTo>
                <a:close/>
              </a:path>
            </a:pathLst>
          </a:custGeom>
          <a:blipFill>
            <a:blip r:embed="rId2"/>
            <a:stretch>
              <a:fillRect l="0" t="0" r="0" b="0"/>
            </a:stretch>
          </a:blipFill>
        </p:spPr>
      </p:sp>
      <p:sp>
        <p:nvSpPr>
          <p:cNvPr name="TextBox 3" id="3"/>
          <p:cNvSpPr txBox="true"/>
          <p:nvPr/>
        </p:nvSpPr>
        <p:spPr>
          <a:xfrm rot="0">
            <a:off x="0" y="122555"/>
            <a:ext cx="10531754" cy="90614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AWS S3 and pyspark</a:t>
            </a:r>
          </a:p>
        </p:txBody>
      </p:sp>
      <p:sp>
        <p:nvSpPr>
          <p:cNvPr name="TextBox 4" id="4"/>
          <p:cNvSpPr txBox="true"/>
          <p:nvPr/>
        </p:nvSpPr>
        <p:spPr>
          <a:xfrm rot="0">
            <a:off x="1981768" y="1781965"/>
            <a:ext cx="37445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Tiền xử lý với pyspark</a:t>
            </a:r>
          </a:p>
        </p:txBody>
      </p:sp>
      <p:sp>
        <p:nvSpPr>
          <p:cNvPr name="TextBox 5" id="5"/>
          <p:cNvSpPr txBox="true"/>
          <p:nvPr/>
        </p:nvSpPr>
        <p:spPr>
          <a:xfrm rot="0">
            <a:off x="1597384" y="2726867"/>
            <a:ext cx="8130232"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Đọc dữ liệu từ AWS S3</a:t>
            </a:r>
          </a:p>
        </p:txBody>
      </p:sp>
      <p:sp>
        <p:nvSpPr>
          <p:cNvPr name="TextBox 6" id="6"/>
          <p:cNvSpPr txBox="true"/>
          <p:nvPr/>
        </p:nvSpPr>
        <p:spPr>
          <a:xfrm rot="0">
            <a:off x="1597384" y="3553403"/>
            <a:ext cx="905150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Xử lý dữ liệu với Pyspark</a:t>
            </a:r>
          </a:p>
        </p:txBody>
      </p:sp>
      <p:sp>
        <p:nvSpPr>
          <p:cNvPr name="TextBox 7" id="7"/>
          <p:cNvSpPr txBox="true"/>
          <p:nvPr/>
        </p:nvSpPr>
        <p:spPr>
          <a:xfrm rot="0">
            <a:off x="2144051" y="4364748"/>
            <a:ext cx="6209854" cy="298069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Crimson Pro"/>
                <a:ea typeface="Crimson Pro"/>
                <a:cs typeface="Crimson Pro"/>
                <a:sym typeface="Crimson Pro"/>
              </a:rPr>
              <a:t>Loại bỏ các URL</a:t>
            </a:r>
          </a:p>
          <a:p>
            <a:pPr algn="l" marL="734059" indent="-367030" lvl="1">
              <a:lnSpc>
                <a:spcPts val="4759"/>
              </a:lnSpc>
              <a:buAutoNum type="arabicPeriod" startAt="1"/>
            </a:pPr>
            <a:r>
              <a:rPr lang="en-US" sz="3399">
                <a:solidFill>
                  <a:srgbClr val="000000"/>
                </a:solidFill>
                <a:latin typeface="Crimson Pro"/>
                <a:ea typeface="Crimson Pro"/>
                <a:cs typeface="Crimson Pro"/>
                <a:sym typeface="Crimson Pro"/>
              </a:rPr>
              <a:t>Loại bỏ các emoji</a:t>
            </a:r>
          </a:p>
          <a:p>
            <a:pPr algn="l" marL="734059" indent="-367030" lvl="1">
              <a:lnSpc>
                <a:spcPts val="4759"/>
              </a:lnSpc>
              <a:buAutoNum type="arabicPeriod" startAt="1"/>
            </a:pPr>
            <a:r>
              <a:rPr lang="en-US" sz="3399">
                <a:solidFill>
                  <a:srgbClr val="000000"/>
                </a:solidFill>
                <a:latin typeface="Crimson Pro"/>
                <a:ea typeface="Crimson Pro"/>
                <a:cs typeface="Crimson Pro"/>
                <a:sym typeface="Crimson Pro"/>
              </a:rPr>
              <a:t>Loại bỏ kí tự đặc biệt</a:t>
            </a:r>
          </a:p>
          <a:p>
            <a:pPr algn="l" marL="734059" indent="-367030" lvl="1">
              <a:lnSpc>
                <a:spcPts val="4759"/>
              </a:lnSpc>
              <a:buAutoNum type="arabicPeriod" startAt="1"/>
            </a:pPr>
            <a:r>
              <a:rPr lang="en-US" sz="3399">
                <a:solidFill>
                  <a:srgbClr val="000000"/>
                </a:solidFill>
                <a:latin typeface="Crimson Pro"/>
                <a:ea typeface="Crimson Pro"/>
                <a:cs typeface="Crimson Pro"/>
                <a:sym typeface="Crimson Pro"/>
              </a:rPr>
              <a:t>Chuyển dữ liệu ngày tháng năm</a:t>
            </a:r>
          </a:p>
          <a:p>
            <a:pPr algn="l">
              <a:lnSpc>
                <a:spcPts val="4759"/>
              </a:lnSpc>
            </a:pPr>
            <a:r>
              <a:rPr lang="en-US" sz="3399">
                <a:solidFill>
                  <a:srgbClr val="000000"/>
                </a:solidFill>
                <a:latin typeface="Crimson Pro"/>
                <a:ea typeface="Crimson Pro"/>
                <a:cs typeface="Crimson Pro"/>
                <a:sym typeface="Crimson Pro"/>
              </a:rPr>
              <a:t>     ....</a:t>
            </a:r>
          </a:p>
        </p:txBody>
      </p:sp>
      <p:sp>
        <p:nvSpPr>
          <p:cNvPr name="TextBox 8" id="8"/>
          <p:cNvSpPr txBox="true"/>
          <p:nvPr/>
        </p:nvSpPr>
        <p:spPr>
          <a:xfrm rot="0">
            <a:off x="1584918" y="7707388"/>
            <a:ext cx="8130232"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rimson Pro"/>
                <a:ea typeface="Crimson Pro"/>
                <a:cs typeface="Crimson Pro"/>
                <a:sym typeface="Crimson Pro"/>
              </a:rPr>
              <a:t>Viết lại dữ liệu lên AWS S3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DAGYx0Zpjdw</dc:identifier>
  <dcterms:modified xsi:type="dcterms:W3CDTF">2011-08-01T06:04:30Z</dcterms:modified>
  <cp:revision>1</cp:revision>
  <dc:title>sentiment analysis using cloud platform and distributed framework</dc:title>
</cp:coreProperties>
</file>